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>
        <p:scale>
          <a:sx n="112" d="100"/>
          <a:sy n="112" d="100"/>
        </p:scale>
        <p:origin x="1120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x.ai/bot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s://commons.wikimedia.org/wiki/File:StockholmOptimusLeft01.jp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Tesla_Megapack_site_with_solar_canopies.webp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Tesla_Megapack_site_with_solar_canopies.webp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r.tesla.com/_flysystem/s3/sec/000162828026003837/tsla-20260128-gen.pdf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Tesla_Gigafactory_1_-_December_2019.jpg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ommons.wikimedia.org/wiki/File:Steve_Jurvetson_on_the_Tesla_Gigafactory_Construction_Tour_(16735645181).jpg" TargetMode="Externa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olar_landfill_with_Tesla_Megapacks_with_solar_canopies_3.webp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ommons.wikimedia.org/wiki/File:Two_Tesla_power_wall_3_devices_installed_inside_in_a_residential_home.jpg" TargetMode="External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Lithium-ion_batteries_(32206461334).jpg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Tesla_Gigafactory_4_DJI_20230728123435.JPG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Tesla_Gigafactory_4_DJI_20230728123435.JPG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r.tesla.com/_flysystem/s3/sec/000162828026003837/tsla-20260128-gen.pdf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Tesla_Gigafactory_Shanghai_aerial_view_01.png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ommons.wikimedia.org/wiki/File:Tesla_Gigafactory_Shanghai_aerial_view_at_night.png" TargetMode="External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Tesla_Gigafactory_Shanghai_assembly_line_01.png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ommons.wikimedia.org/wiki/File:20200922-giga-press-idra-ol6100cs-tesla-fremont-dcm2-plattens-toggle-crop.png" TargetMode="External"/><Relationship Id="rId4" Type="http://schemas.openxmlformats.org/officeDocument/2006/relationships/image" Target="../media/image2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igafactory_Texas_Construction_Building_1_July_2021.jpg" TargetMode="Externa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Elon_Musk_and_the_Neuralink_Future.jpg" TargetMode="External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Elon_Musk_and_the_Neuralink_Future.jpg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Pioneer_Building,_San_Francisco_(2019)_-1.jpg" TargetMode="Externa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neuralink.com/science" TargetMode="External"/><Relationship Id="rId4" Type="http://schemas.openxmlformats.org/officeDocument/2006/relationships/image" Target="../media/image3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neuralink.com/" TargetMode="Externa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Neuralink_Robot.jpg" TargetMode="Externa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Optimus_Tesla.jpg" TargetMode="External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Optimus_Tesla.jpg" TargetMode="Externa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Tesla_Gigafactory_4_DJI_20230728124439.JPG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New_Teslas_at_the_factory.jpg" TargetMode="External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ommons.wikimedia.org/wiki/File:2021-01-18-tesla-giga-texas-casting-giga-press-foundations-x3-rebar.jpg" TargetMode="External"/><Relationship Id="rId4" Type="http://schemas.openxmlformats.org/officeDocument/2006/relationships/image" Target="../media/image38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Foundation_series_Cybertruck_at_dusk_in_San_Jose_dllu.jpg" TargetMode="External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ommons.wikimedia.org/wiki/File:2023_Tesla_Model_Y,_front_11.11.23.jpg" TargetMode="External"/><Relationship Id="rId4" Type="http://schemas.openxmlformats.org/officeDocument/2006/relationships/image" Target="../media/image40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The_First_Model_S,_Driving_Autonomously_-)_(_7350432646).jpg" TargetMode="External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x.ai/colossus" TargetMode="External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x.ai/colossus" TargetMode="External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Tesla_Dojo_supercomputer_tile.jpg" TargetMode="External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rok_chatbot_example_screenshot.webp" TargetMode="External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rok-3_DeepSearch_example.png" TargetMode="External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ringcompany.com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X_(Twitter)_Headquarters,_San_Francisco_-_Debadged.jpg" TargetMode="External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X_(Twitter)_Headquarters,_San_Francisco_-_Debadged.jpg" TargetMode="External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Twitter_headquarters_staircase.jpg" TargetMode="External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ommons.wikimedia.org/wiki/File:Outdoor_seating_at_Twitter%27s_headquarters_roof.jpg" TargetMode="External"/><Relationship Id="rId4" Type="http://schemas.openxmlformats.org/officeDocument/2006/relationships/image" Target="../media/image51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rokipedia_homepage.png" TargetMode="External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hyperlink" Target="https://commons.wikimedia.org/wiki/File:Screen_of_X_(Twitter).png" TargetMode="External"/><Relationship Id="rId4" Type="http://schemas.openxmlformats.org/officeDocument/2006/relationships/image" Target="../media/image53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an_Francisco_skyline_from_Twitter_headquarters_roof.jpg" TargetMode="External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rlink.com/" TargetMode="External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rlink.com/" TargetMode="External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keeptrack.space/starlink-satellite-count" TargetMode="Externa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tarlink_Satellites_Overhead.jpg" TargetMode="External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ommons.wikimedia.org/wiki/File:The_SpaceX_Factory.jpg" TargetMode="External"/><Relationship Id="rId4" Type="http://schemas.openxmlformats.org/officeDocument/2006/relationships/image" Target="../media/image6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ringcompany.com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tarlink_dish_01.webp" TargetMode="External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ommons.wikimedia.org/wiki/File:Starlink_Mission_(47926144123).jpg" TargetMode="External"/><Relationship Id="rId4" Type="http://schemas.openxmlformats.org/officeDocument/2006/relationships/image" Target="../media/image62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tarlink_12-4_Launches_from_CCSFS_(8831841).jpg" TargetMode="External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paceX_Starship_before_IFT-5.jpg" TargetMode="External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paceX_Starship_before_IFT-5.jpg" TargetMode="External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keeptrack.space/launches/vehicles/falcon-9" TargetMode="Externa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paceX_Starbase_launch_facility_(51438071556).jpg" TargetMode="External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ommons.wikimedia.org/wiki/File:SpaceX_Starbase_Launch_Site_Early_2026.jpg" TargetMode="External"/><Relationship Id="rId4" Type="http://schemas.openxmlformats.org/officeDocument/2006/relationships/image" Target="../media/image68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s.nasa.gov/" TargetMode="External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paceX_Starship_landing_IFT-5_01.jpg" TargetMode="External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Latest_Tesla_Optimus_Humanoid_Robot.jpg" TargetMode="External"/><Relationship Id="rId13" Type="http://schemas.openxmlformats.org/officeDocument/2006/relationships/image" Target="../media/image78.jpg"/><Relationship Id="rId3" Type="http://schemas.openxmlformats.org/officeDocument/2006/relationships/image" Target="../media/image73.jpg"/><Relationship Id="rId7" Type="http://schemas.openxmlformats.org/officeDocument/2006/relationships/image" Target="../media/image75.jpg"/><Relationship Id="rId12" Type="http://schemas.openxmlformats.org/officeDocument/2006/relationships/hyperlink" Target="https://commons.wikimedia.org/wiki/File:SpaceX_factory_Dragon_capsule.jpg" TargetMode="External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ommons.wikimedia.org/wiki/File:Boca_Chica_Starbase_(52775909489).jpg" TargetMode="External"/><Relationship Id="rId11" Type="http://schemas.openxmlformats.org/officeDocument/2006/relationships/image" Target="../media/image77.jpg"/><Relationship Id="rId5" Type="http://schemas.openxmlformats.org/officeDocument/2006/relationships/image" Target="../media/image74.jpg"/><Relationship Id="rId10" Type="http://schemas.openxmlformats.org/officeDocument/2006/relationships/hyperlink" Target="https://commons.wikimedia.org/wiki/File:SpaceX_factory.jpg" TargetMode="External"/><Relationship Id="rId4" Type="http://schemas.openxmlformats.org/officeDocument/2006/relationships/hyperlink" Target="https://commons.wikimedia.org/wiki/File:SpaceX%27s_Starbase_-_2023-09-13_(53343662904).jpg" TargetMode="External"/><Relationship Id="rId9" Type="http://schemas.openxmlformats.org/officeDocument/2006/relationships/image" Target="../media/image76.jpg"/><Relationship Id="rId14" Type="http://schemas.openxmlformats.org/officeDocument/2006/relationships/hyperlink" Target="https://commons.wikimedia.org/wiki/File:The_Working_End_of_a_Tunnel_Boring_Machine_(48108767156).jpg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igafactory_Texas_Building_1_June_2022.jpg" TargetMode="External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20200922-giga-press-idra-ol6100cs-tesla-fremont-dcm2-plattens-toggle-crop.png" TargetMode="External"/><Relationship Id="rId13" Type="http://schemas.openxmlformats.org/officeDocument/2006/relationships/hyperlink" Target="https://commons.wikimedia.org/wiki/File:Lithium-ion_batteries_(32206461334).jpg" TargetMode="External"/><Relationship Id="rId18" Type="http://schemas.openxmlformats.org/officeDocument/2006/relationships/hyperlink" Target="https://commons.wikimedia.org/wiki/File:2023_Tesla_Model_Y,_front_11.11.23.jpg" TargetMode="External"/><Relationship Id="rId26" Type="http://schemas.openxmlformats.org/officeDocument/2006/relationships/hyperlink" Target="https://commons.wikimedia.org/wiki/File:SpaceX_Starbase_launch_facility_(51438071556).jpg" TargetMode="External"/><Relationship Id="rId3" Type="http://schemas.openxmlformats.org/officeDocument/2006/relationships/hyperlink" Target="https://commons.wikimedia.org/wiki/File:StockholmOptimusLeft01.jpg" TargetMode="External"/><Relationship Id="rId21" Type="http://schemas.openxmlformats.org/officeDocument/2006/relationships/hyperlink" Target="https://commons.wikimedia.org/wiki/File:Grokipedia_homepage.png" TargetMode="External"/><Relationship Id="rId7" Type="http://schemas.openxmlformats.org/officeDocument/2006/relationships/hyperlink" Target="https://commons.wikimedia.org/wiki/File:Twitter_headquarters_staircase.jpg" TargetMode="External"/><Relationship Id="rId12" Type="http://schemas.openxmlformats.org/officeDocument/2006/relationships/hyperlink" Target="https://commons.wikimedia.org/wiki/File:Starlink_Mission_(47926144123).jpg" TargetMode="External"/><Relationship Id="rId17" Type="http://schemas.openxmlformats.org/officeDocument/2006/relationships/hyperlink" Target="https://commons.wikimedia.org/wiki/File:Foundation_series_Cybertruck_at_dusk_in_San_Jose_dllu.jpg" TargetMode="External"/><Relationship Id="rId25" Type="http://schemas.openxmlformats.org/officeDocument/2006/relationships/hyperlink" Target="https://commons.wikimedia.org/wiki/File:Starlink_12-4_Launches_from_CCSFS_(8831841).jpg" TargetMode="External"/><Relationship Id="rId2" Type="http://schemas.openxmlformats.org/officeDocument/2006/relationships/hyperlink" Target="https://commons.wikimedia.org/wiki/File:Las_Vegas_Convention_Center_Loop_01.jpeg" TargetMode="External"/><Relationship Id="rId16" Type="http://schemas.openxmlformats.org/officeDocument/2006/relationships/hyperlink" Target="https://commons.wikimedia.org/wiki/File:Neuralink_Robot.jpg" TargetMode="External"/><Relationship Id="rId20" Type="http://schemas.openxmlformats.org/officeDocument/2006/relationships/hyperlink" Target="https://commons.wikimedia.org/wiki/File:X_(Twitter)_Headquarters,_San_Francisco_-_Debadged.jpg" TargetMode="External"/><Relationship Id="rId29" Type="http://schemas.openxmlformats.org/officeDocument/2006/relationships/hyperlink" Target="https://commons.wikimedia.org/wiki/File:Boca_Chica_Starbase_(52775909489)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ommons.wikimedia.org/wiki/File:Tesla_Gigafactory_Shanghai_aerial_view_01.png" TargetMode="External"/><Relationship Id="rId11" Type="http://schemas.openxmlformats.org/officeDocument/2006/relationships/hyperlink" Target="https://x.ai/colossus" TargetMode="External"/><Relationship Id="rId24" Type="http://schemas.openxmlformats.org/officeDocument/2006/relationships/hyperlink" Target="https://commons.wikimedia.org/wiki/File:Starlink_Satellites_Overhead.jpg" TargetMode="External"/><Relationship Id="rId5" Type="http://schemas.openxmlformats.org/officeDocument/2006/relationships/hyperlink" Target="https://commons.wikimedia.org/wiki/File:Tesla_Megapack_site_with_solar_canopies.webp" TargetMode="External"/><Relationship Id="rId15" Type="http://schemas.openxmlformats.org/officeDocument/2006/relationships/hyperlink" Target="https://commons.wikimedia.org/wiki/File:Pioneer_Building,_San_Francisco_(2019)_-1.jpg" TargetMode="External"/><Relationship Id="rId23" Type="http://schemas.openxmlformats.org/officeDocument/2006/relationships/hyperlink" Target="https://www.starlink.com/" TargetMode="External"/><Relationship Id="rId28" Type="http://schemas.openxmlformats.org/officeDocument/2006/relationships/hyperlink" Target="https://commons.wikimedia.org/wiki/File:SpaceX%27s_Starbase_-_2023-09-13_(53343662904).jpg" TargetMode="External"/><Relationship Id="rId10" Type="http://schemas.openxmlformats.org/officeDocument/2006/relationships/hyperlink" Target="https://neuralink.com/science" TargetMode="External"/><Relationship Id="rId19" Type="http://schemas.openxmlformats.org/officeDocument/2006/relationships/hyperlink" Target="https://commons.wikimedia.org/wiki/File:Grok_chatbot_example_screenshot.webp" TargetMode="External"/><Relationship Id="rId4" Type="http://schemas.openxmlformats.org/officeDocument/2006/relationships/hyperlink" Target="https://www.boringcompany.com/" TargetMode="External"/><Relationship Id="rId9" Type="http://schemas.openxmlformats.org/officeDocument/2006/relationships/hyperlink" Target="https://commons.wikimedia.org/wiki/File:Gigafactory_Texas_Construction_Building_1_July_2021.jpg" TargetMode="External"/><Relationship Id="rId14" Type="http://schemas.openxmlformats.org/officeDocument/2006/relationships/hyperlink" Target="https://commons.wikimedia.org/wiki/File:Tesla_Gigafactory_4_DJI_20230728123435.JPG" TargetMode="External"/><Relationship Id="rId22" Type="http://schemas.openxmlformats.org/officeDocument/2006/relationships/hyperlink" Target="https://commons.wikimedia.org/wiki/File:Screen_of_X_(Twitter).png" TargetMode="External"/><Relationship Id="rId27" Type="http://schemas.openxmlformats.org/officeDocument/2006/relationships/hyperlink" Target="https://images.nasa.gov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Las_Vegas_Convention_Center_Loop_01.jpeg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boringcompany.com/" TargetMode="Externa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Time_to_saddle_up_the_Sandworms_%E2%80%94_we%27ve_got_some_tunneling_to_do!_(51612902935).jpg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ommons.wikimedia.org/wiki/File:The_new_TBM_at_The_Boring_Company_(48108809063).jpg" TargetMode="Externa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ringcompany.com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4ac4fa74d35339e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3794760"/>
            <a:ext cx="12191999" cy="3063240"/>
          </a:xfrm>
          <a:prstGeom prst="rect">
            <a:avLst/>
          </a:prstGeom>
          <a:solidFill>
            <a:srgbClr val="0B1220">
              <a:alpha val="7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11480" y="4069080"/>
            <a:ext cx="11338560" cy="9601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800" b="1">
                <a:solidFill>
                  <a:srgbClr val="F8FAFC"/>
                </a:solidFill>
                <a:latin typeface="Calibri"/>
              </a:rPr>
              <a:t>Nine roadmaps. One stack.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5029200"/>
            <a:ext cx="11155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0">
                <a:solidFill>
                  <a:srgbClr val="E2E8F0"/>
                </a:solidFill>
                <a:latin typeface="Calibri"/>
              </a:rPr>
              <a:t>Musk Technology Roadmaps  ·  muskroadmaps.com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5999" y="146304"/>
            <a:ext cx="2011680" cy="23774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94A3B8"/>
                </a:solidFill>
                <a:latin typeface="Calibri"/>
              </a:rPr>
              <a:t>2 September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5681980"/>
            <a:ext cx="8229600" cy="29260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200" b="0" dirty="0">
                <a:solidFill>
                  <a:srgbClr val="94A3B8"/>
                </a:solidFill>
                <a:latin typeface="Calibri"/>
              </a:rPr>
              <a:t>Author: Bernard de Groot, assisted by </a:t>
            </a:r>
            <a:r>
              <a:rPr sz="1200" b="0" u="sng" dirty="0">
                <a:solidFill>
                  <a:srgbClr val="94A3B8"/>
                </a:solidFill>
                <a:latin typeface="Calibri"/>
                <a:hlinkClick r:id="rId3"/>
              </a:rPr>
              <a:t>Grok Bots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79519" y="6565392"/>
            <a:ext cx="822960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4"/>
              </a:rPr>
              <a:t>Wikimedia Commons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59080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 dirty="0" err="1">
                <a:solidFill>
                  <a:srgbClr val="64748B"/>
                </a:solidFill>
                <a:latin typeface="Calibri"/>
              </a:rPr>
              <a:t>muskroadmaps.com</a:t>
            </a:r>
            <a:r>
              <a:rPr sz="1100" b="0" dirty="0">
                <a:solidFill>
                  <a:srgbClr val="64748B"/>
                </a:solidFill>
                <a:latin typeface="Calibri"/>
              </a:rPr>
              <a:t>  ·  not affiliated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A10D185C-9ACD-8BF0-7A6C-CDDE03FCD3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7269" y="5516496"/>
            <a:ext cx="444500" cy="4445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19fb2a2ecf4315b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3794760"/>
            <a:ext cx="12191999" cy="3063240"/>
          </a:xfrm>
          <a:prstGeom prst="rect">
            <a:avLst/>
          </a:prstGeom>
          <a:solidFill>
            <a:srgbClr val="0B1220">
              <a:alpha val="7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11480" y="3858768"/>
            <a:ext cx="3108960" cy="347472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11480" y="3858768"/>
            <a:ext cx="73152" cy="34747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39496" y="3858768"/>
            <a:ext cx="294436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Ground &amp; motor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4279392"/>
            <a:ext cx="11338560" cy="9601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800" b="1">
                <a:solidFill>
                  <a:srgbClr val="F8FAFC"/>
                </a:solidFill>
                <a:latin typeface="Calibri"/>
              </a:rPr>
              <a:t>Energy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5239512"/>
            <a:ext cx="11155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0">
                <a:solidFill>
                  <a:srgbClr val="E2E8F0"/>
                </a:solidFill>
                <a:latin typeface="Calibri"/>
              </a:rPr>
              <a:t>Mine-to-grid storage at utility scale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6032" y="6565392"/>
            <a:ext cx="11753087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Wikideas1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ac15deb3d70811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57999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071359" y="0"/>
            <a:ext cx="5120639" cy="6858000"/>
          </a:xfrm>
          <a:prstGeom prst="rect">
            <a:avLst/>
          </a:prstGeom>
          <a:solidFill>
            <a:srgbClr val="0B1220">
              <a:alpha val="2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65760" y="256032"/>
            <a:ext cx="320040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65760" y="256032"/>
            <a:ext cx="73152" cy="329184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93776" y="256032"/>
            <a:ext cx="303580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Ground &amp; motor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58368"/>
            <a:ext cx="65836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8FAFC"/>
                </a:solidFill>
                <a:latin typeface="Calibri"/>
              </a:rPr>
              <a:t>Energy · vision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60920" y="1097280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360920" y="1097280"/>
            <a:ext cx="82296" cy="1572768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562088" y="1170432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F59E0B"/>
                </a:solidFill>
                <a:latin typeface="Calibri"/>
              </a:rPr>
              <a:t>VISION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62088" y="1426464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Mine-to-grid storage at utility scale. Own the chain from lithium refining through cell, pack, and grid dispatch (Megapack/Megablock) so energy density and $/kWh become controllable design parameters, not supplier.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60920" y="2761488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360920" y="2761488"/>
            <a:ext cx="82296" cy="1572768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562088" y="2834640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F59E0B"/>
                </a:solidFill>
                <a:latin typeface="Calibri"/>
              </a:rPr>
              <a:t>NOW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2088" y="3090672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Megapack and Megablock deployed globally; Powerwall v3.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60920" y="4425696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360920" y="4425696"/>
            <a:ext cx="82296" cy="1572768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562088" y="4498848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F59E0B"/>
                </a:solidFill>
                <a:latin typeface="Calibri"/>
              </a:rPr>
              <a:t>END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62088" y="4754880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Sustainable world energy: terawatt-scale storage and generation replacing the grid.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5760" y="6263640"/>
            <a:ext cx="6583680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Wikideas1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growth-energ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760" y="6291072"/>
            <a:ext cx="1143000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900" b="0" u="sng">
                <a:solidFill>
                  <a:srgbClr val="94A3B8"/>
                </a:solidFill>
                <a:latin typeface="Calibri"/>
                <a:hlinkClick r:id="rId3"/>
              </a:rPr>
              <a:t>Tesla Q4 2025 Update.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164592"/>
            <a:ext cx="91440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8FAFC"/>
                </a:solidFill>
                <a:latin typeface="Calibri"/>
              </a:rPr>
              <a:t>Energy · factories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26880" y="201168"/>
            <a:ext cx="246888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326880" y="201168"/>
            <a:ext cx="73152" cy="329184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454896" y="201168"/>
            <a:ext cx="230428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Energy</a:t>
            </a:r>
          </a:p>
        </p:txBody>
      </p:sp>
      <p:pic>
        <p:nvPicPr>
          <p:cNvPr id="8" name="Picture 7" descr="e813c3066863bbe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77240"/>
            <a:ext cx="5675375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040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29768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Giga Nevada · Sparks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768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Wikimedia Commons</a:t>
            </a:r>
          </a:p>
        </p:txBody>
      </p:sp>
      <p:pic>
        <p:nvPicPr>
          <p:cNvPr id="12" name="Picture 11" descr="62397c76e63afe3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583" y="777240"/>
            <a:ext cx="5675375" cy="507492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96583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06311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Giga Nevada · construction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6311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5"/>
              </a:rPr>
              <a:t>Steve Jurvetson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164592"/>
            <a:ext cx="91440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8FAFC"/>
                </a:solidFill>
                <a:latin typeface="Calibri"/>
              </a:rPr>
              <a:t>Energy · products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26880" y="201168"/>
            <a:ext cx="246888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326880" y="201168"/>
            <a:ext cx="73152" cy="329184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454896" y="201168"/>
            <a:ext cx="230428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Energy</a:t>
            </a:r>
          </a:p>
        </p:txBody>
      </p:sp>
      <p:pic>
        <p:nvPicPr>
          <p:cNvPr id="8" name="Picture 7" descr="9c08a909a040eaa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77240"/>
            <a:ext cx="5675375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040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29768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Megapack + solar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768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Wikideas1</a:t>
            </a:r>
          </a:p>
        </p:txBody>
      </p:sp>
      <p:pic>
        <p:nvPicPr>
          <p:cNvPr id="12" name="Picture 11" descr="7218abf5cf46397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583" y="777240"/>
            <a:ext cx="5675375" cy="507492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96583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06311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Powerwall 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6311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5"/>
              </a:rPr>
              <a:t>Wikimedia Commons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01f6435cf2ae47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17079" y="0"/>
            <a:ext cx="5074920" cy="6858000"/>
          </a:xfrm>
          <a:prstGeom prst="rect">
            <a:avLst/>
          </a:prstGeom>
          <a:solidFill>
            <a:srgbClr val="0B1220">
              <a:alpha val="8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117079" y="0"/>
            <a:ext cx="91440" cy="6858000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406640" y="777240"/>
            <a:ext cx="2011680" cy="347472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406640" y="777240"/>
            <a:ext cx="73152" cy="34747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534656" y="777240"/>
            <a:ext cx="184708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Next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06640" y="1325880"/>
            <a:ext cx="438912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3200" b="1">
                <a:solidFill>
                  <a:srgbClr val="F8FAFC"/>
                </a:solidFill>
                <a:latin typeface="Calibri"/>
              </a:rPr>
              <a:t>Energy · next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06640" y="2331720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406640" y="2331720"/>
            <a:ext cx="73152" cy="89611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35240" y="2331720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Denser 4680 cells — more range, lower pack cost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06640" y="3355848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406640" y="3355848"/>
            <a:ext cx="73152" cy="89611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635240" y="3355848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Megablock bundles — utilities plug storage in as one unit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406640" y="4379976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406640" y="4379976"/>
            <a:ext cx="73152" cy="89611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635240" y="4379976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TWh-scale grid — firm power for AI campuses and cities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4320" y="6263640"/>
            <a:ext cx="6583680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Oak Ridge National Laboratory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45c11a15642051a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3794760"/>
            <a:ext cx="12191999" cy="3063240"/>
          </a:xfrm>
          <a:prstGeom prst="rect">
            <a:avLst/>
          </a:prstGeom>
          <a:solidFill>
            <a:srgbClr val="0B1220">
              <a:alpha val="7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11480" y="3858768"/>
            <a:ext cx="3108960" cy="347472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11480" y="3858768"/>
            <a:ext cx="73152" cy="34747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39496" y="3858768"/>
            <a:ext cx="294436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Ground &amp; motor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4279392"/>
            <a:ext cx="11338560" cy="9601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800" b="1">
                <a:solidFill>
                  <a:srgbClr val="F8FAFC"/>
                </a:solidFill>
                <a:latin typeface="Calibri"/>
              </a:rPr>
              <a:t>Make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5239512"/>
            <a:ext cx="11155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0">
                <a:solidFill>
                  <a:srgbClr val="E2E8F0"/>
                </a:solidFill>
                <a:latin typeface="Calibri"/>
              </a:rPr>
              <a:t>Copyable factory OS — design change to line in days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6032" y="6565392"/>
            <a:ext cx="11753087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Michael Wolf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90a36e84ba84044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57999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071359" y="0"/>
            <a:ext cx="5120639" cy="6858000"/>
          </a:xfrm>
          <a:prstGeom prst="rect">
            <a:avLst/>
          </a:prstGeom>
          <a:solidFill>
            <a:srgbClr val="0B1220">
              <a:alpha val="2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65760" y="256032"/>
            <a:ext cx="320040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65760" y="256032"/>
            <a:ext cx="73152" cy="329184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93776" y="256032"/>
            <a:ext cx="303580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Ground &amp; motor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58368"/>
            <a:ext cx="65836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8FAFC"/>
                </a:solidFill>
                <a:latin typeface="Calibri"/>
              </a:rPr>
              <a:t>Make · vision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60920" y="1097280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360920" y="1097280"/>
            <a:ext cx="82296" cy="1572768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562088" y="1170432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F59E0B"/>
                </a:solidFill>
                <a:latin typeface="Calibri"/>
              </a:rPr>
              <a:t>VISION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62088" y="1426464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Copyable factory OS — design change to line in days. Standardize gigafactory as a repeatable product: giga-casting, rapid line retool, 4680/semis integration — same playbook for vehicles, rockets, chips, and robots.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60920" y="2761488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360920" y="2761488"/>
            <a:ext cx="82296" cy="1572768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562088" y="2834640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F59E0B"/>
                </a:solidFill>
                <a:latin typeface="Calibri"/>
              </a:rPr>
              <a:t>NOW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2088" y="3090672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Gigafactory blueprint: giga-casting, 4680 lines, Optimus on the line; Starbase Starship production.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60920" y="4425696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360920" y="4425696"/>
            <a:ext cx="82296" cy="1572768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562088" y="4498848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F59E0B"/>
                </a:solidFill>
                <a:latin typeface="Calibri"/>
              </a:rPr>
              <a:t>END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62088" y="4754880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Extreme manufacturing velocity: every Giga is a copyable product — cars, rockets, chips, robots on one philosophy.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5760" y="6263640"/>
            <a:ext cx="6583680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Michael Wolf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growth-mak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760" y="6291072"/>
            <a:ext cx="1143000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900" b="0" u="sng">
                <a:solidFill>
                  <a:srgbClr val="94A3B8"/>
                </a:solidFill>
                <a:latin typeface="Calibri"/>
                <a:hlinkClick r:id="rId3"/>
              </a:rPr>
              <a:t>Tesla Q4 2025 Update. 2024–2025 declined; the chart shows that.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164592"/>
            <a:ext cx="91440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8FAFC"/>
                </a:solidFill>
                <a:latin typeface="Calibri"/>
              </a:rPr>
              <a:t>Make · factories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26880" y="201168"/>
            <a:ext cx="246888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326880" y="201168"/>
            <a:ext cx="73152" cy="329184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454896" y="201168"/>
            <a:ext cx="230428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Make</a:t>
            </a:r>
          </a:p>
        </p:txBody>
      </p:sp>
      <p:pic>
        <p:nvPicPr>
          <p:cNvPr id="8" name="Picture 7" descr="46646b6e81f211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77240"/>
            <a:ext cx="5675375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040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29768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Giga Shanghai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768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China News Service</a:t>
            </a:r>
          </a:p>
        </p:txBody>
      </p:sp>
      <p:pic>
        <p:nvPicPr>
          <p:cNvPr id="12" name="Picture 11" descr="80a424436f3baaf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583" y="777240"/>
            <a:ext cx="5675375" cy="507492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96583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06311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Giga Shanghai · night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6311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5"/>
              </a:rPr>
              <a:t>China News Service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stack_lad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164592"/>
            <a:ext cx="91440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8FAFC"/>
                </a:solidFill>
                <a:latin typeface="Calibri"/>
              </a:rPr>
              <a:t>Make · products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26880" y="201168"/>
            <a:ext cx="246888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326880" y="201168"/>
            <a:ext cx="73152" cy="329184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454896" y="201168"/>
            <a:ext cx="230428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Make</a:t>
            </a:r>
          </a:p>
        </p:txBody>
      </p:sp>
      <p:pic>
        <p:nvPicPr>
          <p:cNvPr id="8" name="Picture 7" descr="a316414746ac89c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77240"/>
            <a:ext cx="5675375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040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29768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Giga Shanghai · line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768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China News Service</a:t>
            </a:r>
          </a:p>
        </p:txBody>
      </p:sp>
      <p:pic>
        <p:nvPicPr>
          <p:cNvPr id="12" name="Picture 11" descr="81433e46c97c0d5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583" y="777240"/>
            <a:ext cx="5675375" cy="507492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96583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06311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Giga Press · Fremont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6311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5"/>
              </a:rPr>
              <a:t>Gabeincal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e6db157f24e08e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17079" y="0"/>
            <a:ext cx="5074920" cy="6858000"/>
          </a:xfrm>
          <a:prstGeom prst="rect">
            <a:avLst/>
          </a:prstGeom>
          <a:solidFill>
            <a:srgbClr val="0B1220">
              <a:alpha val="8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117079" y="0"/>
            <a:ext cx="91440" cy="6858000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406640" y="777240"/>
            <a:ext cx="2011680" cy="347472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406640" y="777240"/>
            <a:ext cx="73152" cy="34747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534656" y="777240"/>
            <a:ext cx="184708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Next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06640" y="1325880"/>
            <a:ext cx="438912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3200" b="1">
                <a:solidFill>
                  <a:srgbClr val="F8FAFC"/>
                </a:solidFill>
                <a:latin typeface="Calibri"/>
              </a:rPr>
              <a:t>Make · next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06640" y="2331720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406640" y="2331720"/>
            <a:ext cx="73152" cy="89611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35240" y="2331720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Terafab phase-1 — own the chip supply, not just the cars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06640" y="3355848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406640" y="3355848"/>
            <a:ext cx="73152" cy="89611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635240" y="3355848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Optimus on the line — robots that build the next robots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406640" y="4379976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406640" y="4379976"/>
            <a:ext cx="73152" cy="89611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635240" y="4379976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Every Giga is a product — copy the factory, not just the 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4320" y="6263640"/>
            <a:ext cx="6583680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Larry D. Moore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a450a87a7872545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3794760"/>
            <a:ext cx="12191999" cy="3063240"/>
          </a:xfrm>
          <a:prstGeom prst="rect">
            <a:avLst/>
          </a:prstGeom>
          <a:solidFill>
            <a:srgbClr val="0B1220">
              <a:alpha val="7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11480" y="3858768"/>
            <a:ext cx="3108960" cy="347472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11480" y="3858768"/>
            <a:ext cx="73152" cy="34747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39496" y="3858768"/>
            <a:ext cx="294436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Intelligence &amp; action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4279392"/>
            <a:ext cx="11338560" cy="9601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800" b="1">
                <a:solidFill>
                  <a:srgbClr val="F8FAFC"/>
                </a:solidFill>
                <a:latin typeface="Calibri"/>
              </a:rPr>
              <a:t>Neural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5239512"/>
            <a:ext cx="11155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0">
                <a:solidFill>
                  <a:srgbClr val="E2E8F0"/>
                </a:solidFill>
                <a:latin typeface="Calibri"/>
              </a:rPr>
              <a:t>Clinical-grade BCI — implant, surgery, production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6032" y="6565392"/>
            <a:ext cx="11753087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Steve Jurvetson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ac76f0fc66adac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57999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071359" y="0"/>
            <a:ext cx="5120639" cy="6858000"/>
          </a:xfrm>
          <a:prstGeom prst="rect">
            <a:avLst/>
          </a:prstGeom>
          <a:solidFill>
            <a:srgbClr val="0B1220">
              <a:alpha val="2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65760" y="256032"/>
            <a:ext cx="320040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65760" y="256032"/>
            <a:ext cx="73152" cy="329184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93776" y="256032"/>
            <a:ext cx="303580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Intelligence &amp; action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58368"/>
            <a:ext cx="65836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8FAFC"/>
                </a:solidFill>
                <a:latin typeface="Calibri"/>
              </a:rPr>
              <a:t>Neural · vision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60920" y="1097280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360920" y="1097280"/>
            <a:ext cx="82296" cy="1572768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562088" y="1170432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VISION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62088" y="1426464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Clinical-grade BCI — implant, surgery, production. Deliver a regulated implant platform: high-channel electrodes, robot-assisted surgery (R1), and multi-site manufacturing (Fremont R&amp;D, Del Valle production, South SF lab) — FDA.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60920" y="2761488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360920" y="2761488"/>
            <a:ext cx="82296" cy="1572768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562088" y="2834640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NOW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2088" y="3090672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FDA Breakthrough Device; 21+ trial participants (early 2025).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60920" y="4425696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360920" y="4425696"/>
            <a:ext cx="82296" cy="1572768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562088" y="4498848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END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62088" y="4754880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Human–AI symbiosis — BCI as the default interface after phones; neurological conditions treated at scale.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5760" y="6263640"/>
            <a:ext cx="6583680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Steve Jurvetson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65760" y="201168"/>
            <a:ext cx="329184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65760" y="201168"/>
            <a:ext cx="73152" cy="329184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93776" y="201168"/>
            <a:ext cx="312724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Intelligence &amp; action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621792"/>
            <a:ext cx="11155680" cy="43891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8FAFC"/>
                </a:solidFill>
                <a:latin typeface="Calibri"/>
              </a:rPr>
              <a:t>Neural · now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170432"/>
            <a:ext cx="5577840" cy="3246120"/>
          </a:xfrm>
          <a:prstGeom prst="roundRect">
            <a:avLst>
              <a:gd name="adj" fmla="val 15000"/>
            </a:avLst>
          </a:prstGeom>
          <a:solidFill>
            <a:srgbClr val="111A2C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65760" y="1170432"/>
            <a:ext cx="82296" cy="324612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1335024"/>
            <a:ext cx="50292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START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1965960"/>
            <a:ext cx="5029200" cy="7772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000" b="1">
                <a:solidFill>
                  <a:srgbClr val="F8FAFC"/>
                </a:solidFill>
                <a:latin typeface="Calibri"/>
              </a:rPr>
              <a:t>2016-07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278892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94A3B8"/>
                </a:solidFill>
                <a:latin typeface="Calibri"/>
              </a:rPr>
              <a:t>Neuralink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70432"/>
            <a:ext cx="5577840" cy="3246120"/>
          </a:xfrm>
          <a:prstGeom prst="roundRect">
            <a:avLst>
              <a:gd name="adj" fmla="val 15000"/>
            </a:avLst>
          </a:prstGeom>
          <a:solidFill>
            <a:srgbClr val="111A2C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217920" y="1170432"/>
            <a:ext cx="82296" cy="324612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92240" y="1335024"/>
            <a:ext cx="50292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NOW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1874519"/>
            <a:ext cx="5029200" cy="2194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E2E8F0"/>
                </a:solidFill>
                <a:latin typeface="Calibri"/>
              </a:rPr>
              <a:t>FDA Breakthrough Device; 21+ trial participants (early 2025).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65760" y="4590288"/>
            <a:ext cx="11430000" cy="1444752"/>
          </a:xfrm>
          <a:prstGeom prst="roundRect">
            <a:avLst>
              <a:gd name="adj" fmla="val 15000"/>
            </a:avLst>
          </a:prstGeom>
          <a:solidFill>
            <a:srgbClr val="111A2C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365760" y="4590288"/>
            <a:ext cx="82296" cy="14447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40080" y="4718304"/>
            <a:ext cx="109728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WHY IT MATTERS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5029200"/>
            <a:ext cx="10972800" cy="7315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200" b="1">
                <a:solidFill>
                  <a:srgbClr val="F8FAFC"/>
                </a:solidFill>
                <a:latin typeface="Calibri"/>
              </a:rPr>
              <a:t>Thought-to-text in human trials.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164592"/>
            <a:ext cx="91440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8FAFC"/>
                </a:solidFill>
                <a:latin typeface="Calibri"/>
              </a:rPr>
              <a:t>Neural · factories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26880" y="201168"/>
            <a:ext cx="246888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326880" y="201168"/>
            <a:ext cx="73152" cy="329184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454896" y="201168"/>
            <a:ext cx="230428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Neural</a:t>
            </a:r>
          </a:p>
        </p:txBody>
      </p:sp>
      <p:pic>
        <p:nvPicPr>
          <p:cNvPr id="8" name="Picture 7" descr="af3371b1b561bab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77240"/>
            <a:ext cx="5675375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040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29768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Neuralink · Pioneer Building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768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HaeB</a:t>
            </a:r>
          </a:p>
        </p:txBody>
      </p:sp>
      <p:pic>
        <p:nvPicPr>
          <p:cNvPr id="12" name="Picture 11" descr="934ffd5570f8b09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583" y="777240"/>
            <a:ext cx="5675375" cy="507492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96583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06311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Neuralink hardware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6311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5"/>
              </a:rPr>
              <a:t>Neuralink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164592"/>
            <a:ext cx="91440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8FAFC"/>
                </a:solidFill>
                <a:latin typeface="Calibri"/>
              </a:rPr>
              <a:t>Neural · products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26880" y="201168"/>
            <a:ext cx="246888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326880" y="201168"/>
            <a:ext cx="73152" cy="329184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454896" y="201168"/>
            <a:ext cx="230428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Neural</a:t>
            </a:r>
          </a:p>
        </p:txBody>
      </p:sp>
      <p:pic>
        <p:nvPicPr>
          <p:cNvPr id="8" name="Picture 7" descr="2af5ed2fc1cbe96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77240"/>
            <a:ext cx="7040880" cy="52120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040" y="5486400"/>
            <a:ext cx="7040880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57200" y="5532120"/>
            <a:ext cx="676656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Telepathy clinical program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5742432"/>
            <a:ext cx="6766560" cy="1828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Neuralink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43800" y="1051560"/>
            <a:ext cx="4297680" cy="4663440"/>
          </a:xfrm>
          <a:prstGeom prst="roundRect">
            <a:avLst>
              <a:gd name="adj" fmla="val 15000"/>
            </a:avLst>
          </a:prstGeom>
          <a:solidFill>
            <a:srgbClr val="111A2C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7543800" y="1051560"/>
            <a:ext cx="91440" cy="466344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818120" y="1325880"/>
            <a:ext cx="384048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SOURCED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18120" y="1737360"/>
            <a:ext cx="3840480" cy="12801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7200" b="1">
                <a:solidFill>
                  <a:srgbClr val="F8FAFC"/>
                </a:solidFill>
                <a:latin typeface="Calibri"/>
              </a:rPr>
              <a:t>21+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18120" y="3063240"/>
            <a:ext cx="38404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200" b="1">
                <a:solidFill>
                  <a:srgbClr val="E2E8F0"/>
                </a:solidFill>
                <a:latin typeface="Calibri"/>
              </a:rPr>
              <a:t>trial participants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18120" y="3749039"/>
            <a:ext cx="38404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94A3B8"/>
                </a:solidFill>
                <a:latin typeface="Calibri"/>
              </a:rPr>
              <a:t>early 2025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18120" y="4297680"/>
            <a:ext cx="384048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94A3B8"/>
                </a:solidFill>
                <a:latin typeface="Calibri"/>
              </a:rPr>
              <a:t>Neuralink clinical program. Figure from muskroadmaps.com data, 26 Aug 2026.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0d2479079f70bc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17079" y="0"/>
            <a:ext cx="5074920" cy="6858000"/>
          </a:xfrm>
          <a:prstGeom prst="rect">
            <a:avLst/>
          </a:prstGeom>
          <a:solidFill>
            <a:srgbClr val="0B1220">
              <a:alpha val="8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117079" y="0"/>
            <a:ext cx="91440" cy="685800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406640" y="777240"/>
            <a:ext cx="2011680" cy="347472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406640" y="777240"/>
            <a:ext cx="73152" cy="34747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534656" y="777240"/>
            <a:ext cx="184708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Next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06640" y="1325880"/>
            <a:ext cx="438912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3200" b="1">
                <a:solidFill>
                  <a:srgbClr val="F8FAFC"/>
                </a:solidFill>
                <a:latin typeface="Calibri"/>
              </a:rPr>
              <a:t>Neural · next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06640" y="2331720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406640" y="2331720"/>
            <a:ext cx="73152" cy="89611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35240" y="2331720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N2 implant — more channels, so thought-to-text gets usable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06640" y="3355848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406640" y="3355848"/>
            <a:ext cx="73152" cy="89611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635240" y="3355848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Blindsight — restore vision through the implant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406640" y="4379976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406640" y="4379976"/>
            <a:ext cx="73152" cy="89611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635240" y="4379976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BCI after phones — a computer you don't hold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4320" y="6263640"/>
            <a:ext cx="6583680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Leijurv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798da5fd712414a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3794760"/>
            <a:ext cx="12191999" cy="3063240"/>
          </a:xfrm>
          <a:prstGeom prst="rect">
            <a:avLst/>
          </a:prstGeom>
          <a:solidFill>
            <a:srgbClr val="0B1220">
              <a:alpha val="7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11480" y="3858768"/>
            <a:ext cx="3108960" cy="347472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11480" y="3858768"/>
            <a:ext cx="73152" cy="34747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39496" y="3858768"/>
            <a:ext cx="294436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Intelligence &amp; action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4279392"/>
            <a:ext cx="11338560" cy="9601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800" b="1">
                <a:solidFill>
                  <a:srgbClr val="F8FAFC"/>
                </a:solidFill>
                <a:latin typeface="Calibri"/>
              </a:rPr>
              <a:t>Robotics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5239512"/>
            <a:ext cx="11155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0">
                <a:solidFill>
                  <a:srgbClr val="E2E8F0"/>
                </a:solidFill>
                <a:latin typeface="Calibri"/>
              </a:rPr>
              <a:t>Close sim-to-real — factory lines and autonomous fleets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6032" y="6565392"/>
            <a:ext cx="11753087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Wikimedia Commons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f67fa0b202f701d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57999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071359" y="0"/>
            <a:ext cx="5120639" cy="6858000"/>
          </a:xfrm>
          <a:prstGeom prst="rect">
            <a:avLst/>
          </a:prstGeom>
          <a:solidFill>
            <a:srgbClr val="0B1220">
              <a:alpha val="2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65760" y="256032"/>
            <a:ext cx="320040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65760" y="256032"/>
            <a:ext cx="73152" cy="329184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93776" y="256032"/>
            <a:ext cx="303580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Intelligence &amp; action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58368"/>
            <a:ext cx="65836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8FAFC"/>
                </a:solidFill>
                <a:latin typeface="Calibri"/>
              </a:rPr>
              <a:t>Robotics · vision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60920" y="1097280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360920" y="1097280"/>
            <a:ext cx="82296" cy="1572768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562088" y="1170432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VISION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62088" y="1426464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Close sim-to-real — factory lines and autonomous fleets. Ship perception, planning, and actuation as one deployable stack: factory automation (Optimus), supervised then unsupervised driving (FSD), and surgical robotics (R1) on shared.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60920" y="2761488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360920" y="2761488"/>
            <a:ext cx="82296" cy="1572768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562088" y="2834640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NOW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2088" y="3090672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Optimus Gen 2 demos; pilot lines at Giga Texas; FSD supervised rollout across US.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60920" y="4425696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360920" y="4425696"/>
            <a:ext cx="82296" cy="1572768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562088" y="4498848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END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62088" y="4754880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Physical AI workers: factories run largely autonomously; robotaxi network; humanoids in homes.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5760" y="6263640"/>
            <a:ext cx="6583680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Wikimedia Commons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11480" y="256032"/>
            <a:ext cx="109728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3200" b="1">
                <a:solidFill>
                  <a:srgbClr val="F8FAFC"/>
                </a:solidFill>
                <a:latin typeface="Calibri"/>
              </a:rPr>
              <a:t>How to read this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749808"/>
            <a:ext cx="1097280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94A3B8"/>
                </a:solidFill>
                <a:latin typeface="Calibri"/>
              </a:rPr>
              <a:t>Public sources. Engineering, not politics. Photo + start years.</a:t>
            </a:r>
          </a:p>
        </p:txBody>
      </p:sp>
      <p:pic>
        <p:nvPicPr>
          <p:cNvPr id="6" name="Picture 5" descr="69069c59acc831c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170432"/>
            <a:ext cx="5623560" cy="48920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0040" y="5559552"/>
            <a:ext cx="5623560" cy="502920"/>
          </a:xfrm>
          <a:prstGeom prst="rect">
            <a:avLst/>
          </a:prstGeom>
          <a:solidFill>
            <a:srgbClr val="0B1220">
              <a:alpha val="7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5623560"/>
            <a:ext cx="53949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1">
                <a:solidFill>
                  <a:srgbClr val="F8FAFC"/>
                </a:solidFill>
                <a:latin typeface="Calibri"/>
              </a:rPr>
              <a:t>Factories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0" y="5669280"/>
            <a:ext cx="256032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r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Wikimedia Commons</a:t>
            </a:r>
          </a:p>
        </p:txBody>
      </p:sp>
      <p:pic>
        <p:nvPicPr>
          <p:cNvPr id="10" name="Picture 9" descr="timeline_pane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480" y="1115568"/>
            <a:ext cx="5715000" cy="50292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65760" y="201168"/>
            <a:ext cx="329184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65760" y="201168"/>
            <a:ext cx="73152" cy="329184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93776" y="201168"/>
            <a:ext cx="312724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Intelligence &amp; action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621792"/>
            <a:ext cx="11155680" cy="43891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8FAFC"/>
                </a:solidFill>
                <a:latin typeface="Calibri"/>
              </a:rPr>
              <a:t>Robotics · now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170432"/>
            <a:ext cx="5577840" cy="3246120"/>
          </a:xfrm>
          <a:prstGeom prst="roundRect">
            <a:avLst>
              <a:gd name="adj" fmla="val 15000"/>
            </a:avLst>
          </a:prstGeom>
          <a:solidFill>
            <a:srgbClr val="111A2C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65760" y="1170432"/>
            <a:ext cx="82296" cy="324612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1335024"/>
            <a:ext cx="50292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START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1965960"/>
            <a:ext cx="5029200" cy="7772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000" b="1">
                <a:solidFill>
                  <a:srgbClr val="F8FAFC"/>
                </a:solidFill>
                <a:latin typeface="Calibri"/>
              </a:rPr>
              <a:t>2014-10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278892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94A3B8"/>
                </a:solidFill>
                <a:latin typeface="Calibri"/>
              </a:rPr>
              <a:t>Tesla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70432"/>
            <a:ext cx="5577840" cy="3246120"/>
          </a:xfrm>
          <a:prstGeom prst="roundRect">
            <a:avLst>
              <a:gd name="adj" fmla="val 15000"/>
            </a:avLst>
          </a:prstGeom>
          <a:solidFill>
            <a:srgbClr val="111A2C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217920" y="1170432"/>
            <a:ext cx="82296" cy="324612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92240" y="1335024"/>
            <a:ext cx="50292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NOW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1874519"/>
            <a:ext cx="5029200" cy="2194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E2E8F0"/>
                </a:solidFill>
                <a:latin typeface="Calibri"/>
              </a:rPr>
              <a:t>Optimus Gen 2 demos; FSD supervised in the US.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65760" y="4590288"/>
            <a:ext cx="11430000" cy="1444752"/>
          </a:xfrm>
          <a:prstGeom prst="roundRect">
            <a:avLst>
              <a:gd name="adj" fmla="val 15000"/>
            </a:avLst>
          </a:prstGeom>
          <a:solidFill>
            <a:srgbClr val="111A2C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365760" y="4590288"/>
            <a:ext cx="82296" cy="14447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40080" y="4718304"/>
            <a:ext cx="109728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WHY IT MATTERS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5029200"/>
            <a:ext cx="10972800" cy="7315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200" b="1">
                <a:solidFill>
                  <a:srgbClr val="F8FAFC"/>
                </a:solidFill>
                <a:latin typeface="Calibri"/>
              </a:rPr>
              <a:t>Factory hands and unsupervised driving still ahead.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164592"/>
            <a:ext cx="91440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8FAFC"/>
                </a:solidFill>
                <a:latin typeface="Calibri"/>
              </a:rPr>
              <a:t>Robotics · factories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26880" y="201168"/>
            <a:ext cx="246888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326880" y="201168"/>
            <a:ext cx="73152" cy="329184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454896" y="201168"/>
            <a:ext cx="230428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Robotics</a:t>
            </a:r>
          </a:p>
        </p:txBody>
      </p:sp>
      <p:pic>
        <p:nvPicPr>
          <p:cNvPr id="8" name="Picture 7" descr="0f65d10f1e7b34e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77240"/>
            <a:ext cx="5675375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040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29768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Fremont factory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768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Steve Jurvetson</a:t>
            </a:r>
          </a:p>
        </p:txBody>
      </p:sp>
      <p:pic>
        <p:nvPicPr>
          <p:cNvPr id="12" name="Picture 11" descr="12a90c3cb7ebb89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583" y="777240"/>
            <a:ext cx="5675375" cy="507492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96583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06311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Giga Press foundations · Texas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6311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5"/>
              </a:rPr>
              <a:t>Gabeincal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164592"/>
            <a:ext cx="91440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8FAFC"/>
                </a:solidFill>
                <a:latin typeface="Calibri"/>
              </a:rPr>
              <a:t>Robotics · products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26880" y="201168"/>
            <a:ext cx="246888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326880" y="201168"/>
            <a:ext cx="73152" cy="329184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454896" y="201168"/>
            <a:ext cx="230428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Robotics</a:t>
            </a:r>
          </a:p>
        </p:txBody>
      </p:sp>
      <p:pic>
        <p:nvPicPr>
          <p:cNvPr id="8" name="Picture 7" descr="638f1ace33bc6cc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77240"/>
            <a:ext cx="5675375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040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29768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Cybertruck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768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dllu</a:t>
            </a:r>
          </a:p>
        </p:txBody>
      </p:sp>
      <p:pic>
        <p:nvPicPr>
          <p:cNvPr id="12" name="Picture 11" descr="7e8485a8d99260b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583" y="777240"/>
            <a:ext cx="5675375" cy="507492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96583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06311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Model 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6311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5"/>
              </a:rPr>
              <a:t>Kevauto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f774e63bbfe44e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17079" y="0"/>
            <a:ext cx="5074920" cy="6858000"/>
          </a:xfrm>
          <a:prstGeom prst="rect">
            <a:avLst/>
          </a:prstGeom>
          <a:solidFill>
            <a:srgbClr val="0B1220">
              <a:alpha val="8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117079" y="0"/>
            <a:ext cx="91440" cy="685800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406640" y="777240"/>
            <a:ext cx="2011680" cy="347472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406640" y="777240"/>
            <a:ext cx="73152" cy="34747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534656" y="777240"/>
            <a:ext cx="184708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Next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06640" y="1325880"/>
            <a:ext cx="438912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3200" b="1">
                <a:solidFill>
                  <a:srgbClr val="F8FAFC"/>
                </a:solidFill>
                <a:latin typeface="Calibri"/>
              </a:rPr>
              <a:t>Robotics · next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06640" y="2331720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406640" y="2331720"/>
            <a:ext cx="73152" cy="89611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35240" y="2331720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Optimus v3 — factory hands that earn their keep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06640" y="3355848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406640" y="3355848"/>
            <a:ext cx="73152" cy="89611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635240" y="3355848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Unsupervised FSD — driving without a safety driver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406640" y="4379976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406640" y="4379976"/>
            <a:ext cx="73152" cy="89611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635240" y="4379976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Physical AI workers — labor that scales like software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4320" y="6263640"/>
            <a:ext cx="6583680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Steve Jurvetson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9db4f11be933bcf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3794760"/>
            <a:ext cx="12191999" cy="3063240"/>
          </a:xfrm>
          <a:prstGeom prst="rect">
            <a:avLst/>
          </a:prstGeom>
          <a:solidFill>
            <a:srgbClr val="0B1220">
              <a:alpha val="7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11480" y="3858768"/>
            <a:ext cx="3108960" cy="347472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11480" y="3858768"/>
            <a:ext cx="73152" cy="34747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39496" y="3858768"/>
            <a:ext cx="294436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Intelligence &amp; action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4279392"/>
            <a:ext cx="11338560" cy="9601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800" b="1">
                <a:solidFill>
                  <a:srgbClr val="F8FAFC"/>
                </a:solidFill>
                <a:latin typeface="Calibri"/>
              </a:rPr>
              <a:t>Compute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5239512"/>
            <a:ext cx="11155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0">
                <a:solidFill>
                  <a:srgbClr val="E2E8F0"/>
                </a:solidFill>
                <a:latin typeface="Calibri"/>
              </a:rPr>
              <a:t>Own the full AI stack — training through inference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6032" y="6565392"/>
            <a:ext cx="11753087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xAI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e4edb4c2480e724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57999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071359" y="0"/>
            <a:ext cx="5120639" cy="6858000"/>
          </a:xfrm>
          <a:prstGeom prst="rect">
            <a:avLst/>
          </a:prstGeom>
          <a:solidFill>
            <a:srgbClr val="0B1220">
              <a:alpha val="2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65760" y="256032"/>
            <a:ext cx="320040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65760" y="256032"/>
            <a:ext cx="73152" cy="329184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93776" y="256032"/>
            <a:ext cx="303580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Intelligence &amp; action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58368"/>
            <a:ext cx="65836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8FAFC"/>
                </a:solidFill>
                <a:latin typeface="Calibri"/>
              </a:rPr>
              <a:t>Compute · vision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60920" y="1097280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360920" y="1097280"/>
            <a:ext cx="82296" cy="1572768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562088" y="1170432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VISION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62088" y="1426464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Own the full AI stack — training through inference. Vertically integrate GPU clusters, proprietary data pipelines, and product inference so model iteration does not depend on third-party cloud or closed datasets.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60920" y="2761488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360920" y="2761488"/>
            <a:ext cx="82296" cy="1572768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562088" y="2834640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NOW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2088" y="3090672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Grok live on X; Grokipedia launched Oct 2025.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60920" y="4425696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360920" y="4425696"/>
            <a:ext cx="82296" cy="1572768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562088" y="4498848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END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62088" y="4754880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AGI that understands reality — central to the everything-app (X) and autonomous space operations (SpaceX).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5760" y="6263640"/>
            <a:ext cx="6583680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xAI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65760" y="201168"/>
            <a:ext cx="329184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65760" y="201168"/>
            <a:ext cx="73152" cy="329184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93776" y="201168"/>
            <a:ext cx="312724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Intelligence &amp; action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621792"/>
            <a:ext cx="11155680" cy="43891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8FAFC"/>
                </a:solidFill>
                <a:latin typeface="Calibri"/>
              </a:rPr>
              <a:t>Compute · now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170432"/>
            <a:ext cx="5577840" cy="3246120"/>
          </a:xfrm>
          <a:prstGeom prst="roundRect">
            <a:avLst>
              <a:gd name="adj" fmla="val 15000"/>
            </a:avLst>
          </a:prstGeom>
          <a:solidFill>
            <a:srgbClr val="111A2C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65760" y="1170432"/>
            <a:ext cx="82296" cy="324612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1335024"/>
            <a:ext cx="50292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START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1965960"/>
            <a:ext cx="5029200" cy="7772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000" b="1">
                <a:solidFill>
                  <a:srgbClr val="F8FAFC"/>
                </a:solidFill>
                <a:latin typeface="Calibri"/>
              </a:rPr>
              <a:t>2023-07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278892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94A3B8"/>
                </a:solidFill>
                <a:latin typeface="Calibri"/>
              </a:rPr>
              <a:t>xAI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70432"/>
            <a:ext cx="5577840" cy="3246120"/>
          </a:xfrm>
          <a:prstGeom prst="roundRect">
            <a:avLst>
              <a:gd name="adj" fmla="val 15000"/>
            </a:avLst>
          </a:prstGeom>
          <a:solidFill>
            <a:srgbClr val="111A2C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217920" y="1170432"/>
            <a:ext cx="82296" cy="324612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92240" y="1335024"/>
            <a:ext cx="50292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NOW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1874519"/>
            <a:ext cx="5029200" cy="2194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E2E8F0"/>
                </a:solidFill>
                <a:latin typeface="Calibri"/>
              </a:rPr>
              <a:t>Grok on X; Colossus campus Memphis.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65760" y="4590288"/>
            <a:ext cx="11430000" cy="1444752"/>
          </a:xfrm>
          <a:prstGeom prst="roundRect">
            <a:avLst>
              <a:gd name="adj" fmla="val 15000"/>
            </a:avLst>
          </a:prstGeom>
          <a:solidFill>
            <a:srgbClr val="111A2C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365760" y="4590288"/>
            <a:ext cx="82296" cy="14447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40080" y="4718304"/>
            <a:ext cx="109728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WHY IT MATTERS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5029200"/>
            <a:ext cx="10972800" cy="7315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200" b="1">
                <a:solidFill>
                  <a:srgbClr val="F8FAFC"/>
                </a:solidFill>
                <a:latin typeface="Calibri"/>
              </a:rPr>
              <a:t>Own training through inference.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164592"/>
            <a:ext cx="91440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8FAFC"/>
                </a:solidFill>
                <a:latin typeface="Calibri"/>
              </a:rPr>
              <a:t>Compute · factories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26880" y="201168"/>
            <a:ext cx="246888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326880" y="201168"/>
            <a:ext cx="73152" cy="329184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454896" y="201168"/>
            <a:ext cx="230428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Compute</a:t>
            </a:r>
          </a:p>
        </p:txBody>
      </p:sp>
      <p:pic>
        <p:nvPicPr>
          <p:cNvPr id="8" name="Picture 7" descr="1df8626415017c4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77240"/>
            <a:ext cx="11551919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040" y="5349240"/>
            <a:ext cx="11551919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29768" y="5376671"/>
            <a:ext cx="11369039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Tesla Dojo tile · custom AI silicon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768" y="5614416"/>
            <a:ext cx="11369039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Steve Jurvetson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164592"/>
            <a:ext cx="91440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8FAFC"/>
                </a:solidFill>
                <a:latin typeface="Calibri"/>
              </a:rPr>
              <a:t>Compute · products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26880" y="201168"/>
            <a:ext cx="246888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326880" y="201168"/>
            <a:ext cx="73152" cy="329184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454896" y="201168"/>
            <a:ext cx="230428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Compute</a:t>
            </a:r>
          </a:p>
        </p:txBody>
      </p:sp>
      <p:pic>
        <p:nvPicPr>
          <p:cNvPr id="8" name="Picture 7" descr="670336c56ed282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77240"/>
            <a:ext cx="5760720" cy="52120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040" y="5486400"/>
            <a:ext cx="5760720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57200" y="5532120"/>
            <a:ext cx="5486400" cy="219456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Grok 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5742432"/>
            <a:ext cx="5486400" cy="1828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xAI / VulcanSphere</a:t>
            </a:r>
          </a:p>
        </p:txBody>
      </p:sp>
      <p:pic>
        <p:nvPicPr>
          <p:cNvPr id="12" name="Picture 11" descr="training_inferenc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3640" y="777240"/>
            <a:ext cx="5577840" cy="521208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543cb63c00e4c7f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17079" y="0"/>
            <a:ext cx="5074920" cy="6858000"/>
          </a:xfrm>
          <a:prstGeom prst="rect">
            <a:avLst/>
          </a:prstGeom>
          <a:solidFill>
            <a:srgbClr val="0B1220">
              <a:alpha val="8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117079" y="0"/>
            <a:ext cx="91440" cy="6858000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406640" y="777240"/>
            <a:ext cx="2011680" cy="347472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406640" y="777240"/>
            <a:ext cx="73152" cy="34747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534656" y="777240"/>
            <a:ext cx="184708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Next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06640" y="1325880"/>
            <a:ext cx="438912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3200" b="1">
                <a:solidFill>
                  <a:srgbClr val="F8FAFC"/>
                </a:solidFill>
                <a:latin typeface="Calibri"/>
              </a:rPr>
              <a:t>Compute · next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06640" y="2331720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406640" y="2331720"/>
            <a:ext cx="73152" cy="89611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35240" y="2331720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Grokipedia v1.0 — a live encyclopedia Grok can trust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06640" y="3355848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406640" y="3355848"/>
            <a:ext cx="73152" cy="89611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635240" y="3355848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Grok 4.x — see, hear, stay in the conversation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406640" y="4379976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406640" y="4379976"/>
            <a:ext cx="73152" cy="89611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635240" y="4379976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AGI for X and space — one model for the app and the fleet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4320" y="6263640"/>
            <a:ext cx="6583680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xAI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3be7fc08534247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3794760"/>
            <a:ext cx="12191999" cy="3063240"/>
          </a:xfrm>
          <a:prstGeom prst="rect">
            <a:avLst/>
          </a:prstGeom>
          <a:solidFill>
            <a:srgbClr val="0B1220">
              <a:alpha val="7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11480" y="3858768"/>
            <a:ext cx="3108960" cy="347472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11480" y="3858768"/>
            <a:ext cx="73152" cy="34747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39496" y="3858768"/>
            <a:ext cx="294436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Ground &amp; motor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4279392"/>
            <a:ext cx="11338560" cy="9601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800" b="1">
                <a:solidFill>
                  <a:srgbClr val="F8FAFC"/>
                </a:solidFill>
                <a:latin typeface="Calibri"/>
              </a:rPr>
              <a:t>Infra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5239512"/>
            <a:ext cx="11155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0">
                <a:solidFill>
                  <a:srgbClr val="E2E8F0"/>
                </a:solidFill>
                <a:latin typeface="Calibri"/>
              </a:rPr>
              <a:t>10× tunneling cost reduction via continuous boring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6032" y="6565392"/>
            <a:ext cx="11753087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The Boring Company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066eb2a81887951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3794760"/>
            <a:ext cx="12191999" cy="3063240"/>
          </a:xfrm>
          <a:prstGeom prst="rect">
            <a:avLst/>
          </a:prstGeom>
          <a:solidFill>
            <a:srgbClr val="0B1220">
              <a:alpha val="7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11480" y="3858768"/>
            <a:ext cx="3108960" cy="347472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11480" y="3858768"/>
            <a:ext cx="73152" cy="34747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39496" y="3858768"/>
            <a:ext cx="294436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Reach &amp; integration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4279392"/>
            <a:ext cx="11338560" cy="9601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800" b="1">
                <a:solidFill>
                  <a:srgbClr val="F8FAFC"/>
                </a:solidFill>
                <a:latin typeface="Calibri"/>
              </a:rPr>
              <a:t>Platforms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5239512"/>
            <a:ext cx="11155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0">
                <a:solidFill>
                  <a:srgbClr val="E2E8F0"/>
                </a:solidFill>
                <a:latin typeface="Calibri"/>
              </a:rPr>
              <a:t>X headquarters · 1355 Market Street, San Francisco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" y="5596127"/>
            <a:ext cx="1115568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94A3B8"/>
                </a:solidFill>
                <a:latin typeface="Calibri"/>
              </a:rPr>
              <a:t>Former Twitter HQ — the public face of the everything-app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6032" y="6565392"/>
            <a:ext cx="11753087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9yz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1e8c57b6ff3e04a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57999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071359" y="0"/>
            <a:ext cx="5120639" cy="6858000"/>
          </a:xfrm>
          <a:prstGeom prst="rect">
            <a:avLst/>
          </a:prstGeom>
          <a:solidFill>
            <a:srgbClr val="0B1220">
              <a:alpha val="2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65760" y="256032"/>
            <a:ext cx="320040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65760" y="256032"/>
            <a:ext cx="73152" cy="329184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93776" y="256032"/>
            <a:ext cx="303580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Reach &amp; integration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58368"/>
            <a:ext cx="65836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8FAFC"/>
                </a:solidFill>
                <a:latin typeface="Calibri"/>
              </a:rPr>
              <a:t>Platforms · vision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60920" y="1097280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360920" y="1097280"/>
            <a:ext cx="82296" cy="1572768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562088" y="1170432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38BDF8"/>
                </a:solidFill>
                <a:latin typeface="Calibri"/>
              </a:rPr>
              <a:t>VISION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62088" y="1426464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Unified identity, payments, and AI across endpoints. One platform layer binding social graph, Grok inference, payments (X Money), and device/satellite endpoints — single sign-on and transaction rail for the rest of the stack.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60920" y="2761488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360920" y="2761488"/>
            <a:ext cx="82296" cy="1572768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562088" y="2834640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38BDF8"/>
                </a:solidFill>
                <a:latin typeface="Calibri"/>
              </a:rPr>
              <a:t>NOW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2088" y="3090672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X rebrand complete; HQ at Bastrop; Grok embedded.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60920" y="4425696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360920" y="4425696"/>
            <a:ext cx="82296" cy="1572768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562088" y="4498848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38BDF8"/>
                </a:solidFill>
                <a:latin typeface="Calibri"/>
              </a:rPr>
              <a:t>END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62088" y="4754880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The everything app — communication, money, AI, and media in one platform (PayPal vision from 1999, resumed).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5760" y="6263640"/>
            <a:ext cx="6583680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9yz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65760" y="201168"/>
            <a:ext cx="329184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65760" y="201168"/>
            <a:ext cx="73152" cy="329184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93776" y="201168"/>
            <a:ext cx="312724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Reach &amp; integration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621792"/>
            <a:ext cx="11155680" cy="43891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8FAFC"/>
                </a:solidFill>
                <a:latin typeface="Calibri"/>
              </a:rPr>
              <a:t>Platforms · now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170432"/>
            <a:ext cx="5577840" cy="3246120"/>
          </a:xfrm>
          <a:prstGeom prst="roundRect">
            <a:avLst>
              <a:gd name="adj" fmla="val 15000"/>
            </a:avLst>
          </a:prstGeom>
          <a:solidFill>
            <a:srgbClr val="111A2C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65760" y="1170432"/>
            <a:ext cx="82296" cy="3246120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1335024"/>
            <a:ext cx="50292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38BDF8"/>
                </a:solidFill>
                <a:latin typeface="Calibri"/>
              </a:rPr>
              <a:t>START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1965960"/>
            <a:ext cx="5029200" cy="7772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000" b="1">
                <a:solidFill>
                  <a:srgbClr val="F8FAFC"/>
                </a:solidFill>
                <a:latin typeface="Calibri"/>
              </a:rPr>
              <a:t>1999-03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278892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94A3B8"/>
                </a:solidFill>
                <a:latin typeface="Calibri"/>
              </a:rPr>
              <a:t>Zip2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70432"/>
            <a:ext cx="5577840" cy="3246120"/>
          </a:xfrm>
          <a:prstGeom prst="roundRect">
            <a:avLst>
              <a:gd name="adj" fmla="val 15000"/>
            </a:avLst>
          </a:prstGeom>
          <a:solidFill>
            <a:srgbClr val="111A2C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217920" y="1170432"/>
            <a:ext cx="82296" cy="3246120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92240" y="1335024"/>
            <a:ext cx="50292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38BDF8"/>
                </a:solidFill>
                <a:latin typeface="Calibri"/>
              </a:rPr>
              <a:t>NOW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1874519"/>
            <a:ext cx="5029200" cy="2194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E2E8F0"/>
                </a:solidFill>
                <a:latin typeface="Calibri"/>
              </a:rPr>
              <a:t>X rebrand; Grok embedded; take-private 2022.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65760" y="4590288"/>
            <a:ext cx="11430000" cy="1444752"/>
          </a:xfrm>
          <a:prstGeom prst="roundRect">
            <a:avLst>
              <a:gd name="adj" fmla="val 15000"/>
            </a:avLst>
          </a:prstGeom>
          <a:solidFill>
            <a:srgbClr val="111A2C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365760" y="4590288"/>
            <a:ext cx="82296" cy="14447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40080" y="4718304"/>
            <a:ext cx="109728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38BDF8"/>
                </a:solidFill>
                <a:latin typeface="Calibri"/>
              </a:rPr>
              <a:t>WHY IT MATTERS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5029200"/>
            <a:ext cx="10972800" cy="7315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200" b="1">
                <a:solidFill>
                  <a:srgbClr val="F8FAFC"/>
                </a:solidFill>
                <a:latin typeface="Calibri"/>
              </a:rPr>
              <a:t>Chat, cash, and AI in one login.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164592"/>
            <a:ext cx="91440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8FAFC"/>
                </a:solidFill>
                <a:latin typeface="Calibri"/>
              </a:rPr>
              <a:t>Platforms · factories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26880" y="201168"/>
            <a:ext cx="246888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326880" y="201168"/>
            <a:ext cx="73152" cy="329184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454896" y="201168"/>
            <a:ext cx="230428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Platforms</a:t>
            </a:r>
          </a:p>
        </p:txBody>
      </p:sp>
      <p:pic>
        <p:nvPicPr>
          <p:cNvPr id="8" name="Picture 7" descr="02534dd08cd49ca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77240"/>
            <a:ext cx="5675375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040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29768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X HQ · staircase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768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Runner1928</a:t>
            </a:r>
          </a:p>
        </p:txBody>
      </p:sp>
      <p:pic>
        <p:nvPicPr>
          <p:cNvPr id="12" name="Picture 11" descr="b5f3e50c44be35e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583" y="777240"/>
            <a:ext cx="5675375" cy="507492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96583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06311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X HQ · roof terrace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6311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5"/>
              </a:rPr>
              <a:t>Runner1928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164592"/>
            <a:ext cx="91440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8FAFC"/>
                </a:solidFill>
                <a:latin typeface="Calibri"/>
              </a:rPr>
              <a:t>Platforms · products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26880" y="201168"/>
            <a:ext cx="246888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326880" y="201168"/>
            <a:ext cx="73152" cy="329184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454896" y="201168"/>
            <a:ext cx="230428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Platforms</a:t>
            </a:r>
          </a:p>
        </p:txBody>
      </p:sp>
      <p:pic>
        <p:nvPicPr>
          <p:cNvPr id="8" name="Picture 7" descr="41d921fa774aed7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31520"/>
            <a:ext cx="5693663" cy="397763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040" y="4270248"/>
            <a:ext cx="5693663" cy="438912"/>
          </a:xfrm>
          <a:prstGeom prst="rect">
            <a:avLst/>
          </a:prstGeom>
          <a:solidFill>
            <a:srgbClr val="0B1220">
              <a:alpha val="7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11479" y="4306823"/>
            <a:ext cx="5529071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Grokipedia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79" y="4507992"/>
            <a:ext cx="5529071" cy="16459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xAI / Grokipedia UI</a:t>
            </a:r>
          </a:p>
        </p:txBody>
      </p:sp>
      <p:pic>
        <p:nvPicPr>
          <p:cNvPr id="12" name="Picture 11" descr="02b0807fe71063a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8295" y="731520"/>
            <a:ext cx="5693663" cy="397763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78295" y="4270248"/>
            <a:ext cx="5693663" cy="438912"/>
          </a:xfrm>
          <a:prstGeom prst="rect">
            <a:avLst/>
          </a:prstGeom>
          <a:solidFill>
            <a:srgbClr val="0B1220">
              <a:alpha val="7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269735" y="4306823"/>
            <a:ext cx="5529071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X · sign-in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69735" y="4507992"/>
            <a:ext cx="5529071" cy="16459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5"/>
              </a:rPr>
              <a:t>X Corp.</a:t>
            </a:r>
          </a:p>
        </p:txBody>
      </p:sp>
      <p:pic>
        <p:nvPicPr>
          <p:cNvPr id="16" name="Picture 15" descr="zip2_paypal_x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040" y="4892040"/>
            <a:ext cx="11567160" cy="132588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7836cefda84db8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17079" y="0"/>
            <a:ext cx="5074920" cy="6858000"/>
          </a:xfrm>
          <a:prstGeom prst="rect">
            <a:avLst/>
          </a:prstGeom>
          <a:solidFill>
            <a:srgbClr val="0B1220">
              <a:alpha val="8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117079" y="0"/>
            <a:ext cx="91440" cy="6858000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406640" y="777240"/>
            <a:ext cx="2011680" cy="347472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406640" y="777240"/>
            <a:ext cx="73152" cy="34747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534656" y="777240"/>
            <a:ext cx="184708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Next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06640" y="1325880"/>
            <a:ext cx="438912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3200" b="1">
                <a:solidFill>
                  <a:srgbClr val="F8FAFC"/>
                </a:solidFill>
                <a:latin typeface="Calibri"/>
              </a:rPr>
              <a:t>Platforms · next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06640" y="2331720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406640" y="2331720"/>
            <a:ext cx="73152" cy="89611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35240" y="2331720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X Money — send dollars inside the app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06640" y="3355848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406640" y="3355848"/>
            <a:ext cx="73152" cy="89611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635240" y="3355848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Payments and banking — the wallet under the everything-app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406640" y="4379976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406640" y="4379976"/>
            <a:ext cx="73152" cy="89611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635240" y="4379976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The everything app — chat, cash, and AI in one login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4320" y="6263640"/>
            <a:ext cx="6583680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Runner1928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5db45f625c2d80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3794760"/>
            <a:ext cx="12191999" cy="3063240"/>
          </a:xfrm>
          <a:prstGeom prst="rect">
            <a:avLst/>
          </a:prstGeom>
          <a:solidFill>
            <a:srgbClr val="0B1220">
              <a:alpha val="7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11480" y="3858768"/>
            <a:ext cx="3108960" cy="347472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11480" y="3858768"/>
            <a:ext cx="73152" cy="34747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39496" y="3858768"/>
            <a:ext cx="294436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Reach &amp; integration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4279392"/>
            <a:ext cx="11338560" cy="9601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800" b="1">
                <a:solidFill>
                  <a:srgbClr val="F8FAFC"/>
                </a:solidFill>
                <a:latin typeface="Calibri"/>
              </a:rPr>
              <a:t>Connect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5239512"/>
            <a:ext cx="11155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0">
                <a:solidFill>
                  <a:srgbClr val="E2E8F0"/>
                </a:solidFill>
                <a:latin typeface="Calibri"/>
              </a:rPr>
              <a:t>Vertically integrated LEO broadband stack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6032" y="6565392"/>
            <a:ext cx="11753087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Starlink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22ed4990ad3f79a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57999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071359" y="0"/>
            <a:ext cx="5120639" cy="6858000"/>
          </a:xfrm>
          <a:prstGeom prst="rect">
            <a:avLst/>
          </a:prstGeom>
          <a:solidFill>
            <a:srgbClr val="0B1220">
              <a:alpha val="2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65760" y="256032"/>
            <a:ext cx="320040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65760" y="256032"/>
            <a:ext cx="73152" cy="329184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93776" y="256032"/>
            <a:ext cx="303580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Reach &amp; integration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58368"/>
            <a:ext cx="65836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8FAFC"/>
                </a:solidFill>
                <a:latin typeface="Calibri"/>
              </a:rPr>
              <a:t>Connect · vision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60920" y="1097280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360920" y="1097280"/>
            <a:ext cx="82296" cy="1572768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562088" y="1170432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38BDF8"/>
                </a:solidFill>
                <a:latin typeface="Calibri"/>
              </a:rPr>
              <a:t>VISION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62088" y="1426464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Vertically integrated LEO broadband stack. Own satellites, launch, user terminals, and ground segment as one network product — bandwidth cost and latency as engineering levers, not leased capacity.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60920" y="2761488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360920" y="2761488"/>
            <a:ext cx="82296" cy="1572768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562088" y="2834640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38BDF8"/>
                </a:solidFill>
                <a:latin typeface="Calibri"/>
              </a:rPr>
              <a:t>NOW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2088" y="3090672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11,078 working LEO satellites (KeepTrack, 2 Sep 2026); global consumer service.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60920" y="4425696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360920" y="4425696"/>
            <a:ext cx="82296" cy="1572768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562088" y="4498848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38BDF8"/>
                </a:solidFill>
                <a:latin typeface="Calibri"/>
              </a:rPr>
              <a:t>END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62088" y="4754880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Internet everywhere — funds Mars missions; potential backbone for X after SpaceX / xAI integration.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5760" y="6263640"/>
            <a:ext cx="6583680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Starlink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growth-connec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760" y="6291072"/>
            <a:ext cx="1143000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900" b="0" u="sng">
                <a:solidFill>
                  <a:srgbClr val="94A3B8"/>
                </a:solidFill>
                <a:latin typeface="Calibri"/>
                <a:hlinkClick r:id="rId3"/>
              </a:rPr>
              <a:t>Bars = launched/year (Jonathan's Space Report, 31 Aug 2026). Callout = 11,078 working, KeepTrack 2 Sep 2026. 2026 is YTD.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164592"/>
            <a:ext cx="91440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8FAFC"/>
                </a:solidFill>
                <a:latin typeface="Calibri"/>
              </a:rPr>
              <a:t>Connect · factories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26880" y="201168"/>
            <a:ext cx="246888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326880" y="201168"/>
            <a:ext cx="73152" cy="329184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454896" y="201168"/>
            <a:ext cx="230428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Connect</a:t>
            </a:r>
          </a:p>
        </p:txBody>
      </p:sp>
      <p:pic>
        <p:nvPicPr>
          <p:cNvPr id="8" name="Picture 7" descr="6431af074b1146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77240"/>
            <a:ext cx="5675375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040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29768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Starlink constellation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768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M. Lewinsky</a:t>
            </a:r>
          </a:p>
        </p:txBody>
      </p:sp>
      <p:pic>
        <p:nvPicPr>
          <p:cNvPr id="12" name="Picture 11" descr="3b3eb7222c7a04f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583" y="777240"/>
            <a:ext cx="5675375" cy="507492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96583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06311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SpaceX Hawthorne · Falcon 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6311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5"/>
              </a:rPr>
              <a:t>Steve Jurvetson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3d77c55220e3eff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57999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071359" y="0"/>
            <a:ext cx="5120639" cy="6858000"/>
          </a:xfrm>
          <a:prstGeom prst="rect">
            <a:avLst/>
          </a:prstGeom>
          <a:solidFill>
            <a:srgbClr val="0B1220">
              <a:alpha val="2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65760" y="256032"/>
            <a:ext cx="320040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65760" y="256032"/>
            <a:ext cx="73152" cy="329184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93776" y="256032"/>
            <a:ext cx="303580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Ground &amp; motor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58368"/>
            <a:ext cx="65836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8FAFC"/>
                </a:solidFill>
                <a:latin typeface="Calibri"/>
              </a:rPr>
              <a:t>Infra · vision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1325880"/>
            <a:ext cx="6217920" cy="12344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7200" b="1">
                <a:solidFill>
                  <a:srgbClr val="F59E0B"/>
                </a:solidFill>
                <a:latin typeface="Calibri"/>
              </a:rPr>
              <a:t>10×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2514600"/>
            <a:ext cx="621792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F8FAFC"/>
                </a:solidFill>
                <a:latin typeface="Calibri"/>
              </a:rPr>
              <a:t>GOAL  ·  tunneling cost reduction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2880360"/>
            <a:ext cx="621792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94A3B8"/>
                </a:solidFill>
                <a:latin typeface="Calibri"/>
              </a:rPr>
              <a:t>Stated goal, not a measured KPI  ·  muskroadmaps.com, 26 Aug 2026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60920" y="1097280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7360920" y="1097280"/>
            <a:ext cx="82296" cy="1572768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562088" y="1170432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F59E0B"/>
                </a:solidFill>
                <a:latin typeface="Calibri"/>
              </a:rPr>
              <a:t>VISION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62088" y="1426464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10× tunneling cost reduction via continuous boring. Make tunneling a manufactured product: faster TBM cycles (Prufrock), modular tunnel segments, and standardized station interfaces — capex per meter as the primary metric.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60920" y="2761488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7360920" y="2761488"/>
            <a:ext cx="82296" cy="1572768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7562088" y="2834640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F59E0B"/>
                </a:solidFill>
                <a:latin typeface="Calibri"/>
              </a:rPr>
              <a:t>NOW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62088" y="3090672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Vegas Convention Loop operational; Prufrock TBM iterations.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360920" y="4425696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360920" y="4425696"/>
            <a:ext cx="82296" cy="1572768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562088" y="4498848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F59E0B"/>
                </a:solidFill>
                <a:latin typeface="Calibri"/>
              </a:rPr>
              <a:t>END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562088" y="4754880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3D transport: underground highways that decongest cities — dig lots of holes.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5760" y="6263640"/>
            <a:ext cx="6583680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The Boring Company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164592"/>
            <a:ext cx="91440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8FAFC"/>
                </a:solidFill>
                <a:latin typeface="Calibri"/>
              </a:rPr>
              <a:t>Connect · products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26880" y="201168"/>
            <a:ext cx="246888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326880" y="201168"/>
            <a:ext cx="73152" cy="329184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454896" y="201168"/>
            <a:ext cx="230428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Connect</a:t>
            </a:r>
          </a:p>
        </p:txBody>
      </p:sp>
      <p:pic>
        <p:nvPicPr>
          <p:cNvPr id="8" name="Picture 7" descr="2e3b8a8b5de8949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31520"/>
            <a:ext cx="5693663" cy="379476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040" y="4087368"/>
            <a:ext cx="5693663" cy="438912"/>
          </a:xfrm>
          <a:prstGeom prst="rect">
            <a:avLst/>
          </a:prstGeom>
          <a:solidFill>
            <a:srgbClr val="0B1220">
              <a:alpha val="7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11479" y="4123944"/>
            <a:ext cx="5529071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Starlink terminal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79" y="4325112"/>
            <a:ext cx="5529071" cy="16459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Wikideas1</a:t>
            </a:r>
          </a:p>
        </p:txBody>
      </p:sp>
      <p:pic>
        <p:nvPicPr>
          <p:cNvPr id="12" name="Picture 11" descr="464c30b5089f50d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8295" y="731520"/>
            <a:ext cx="5693663" cy="379476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78295" y="4087368"/>
            <a:ext cx="5693663" cy="438912"/>
          </a:xfrm>
          <a:prstGeom prst="rect">
            <a:avLst/>
          </a:prstGeom>
          <a:solidFill>
            <a:srgbClr val="0B1220">
              <a:alpha val="7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269735" y="4123944"/>
            <a:ext cx="5529071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Starlink mission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69735" y="4325112"/>
            <a:ext cx="5529071" cy="16459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5"/>
              </a:rPr>
              <a:t>SpaceX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20040" y="4709160"/>
            <a:ext cx="11567160" cy="1508760"/>
          </a:xfrm>
          <a:prstGeom prst="roundRect">
            <a:avLst>
              <a:gd name="adj" fmla="val 15000"/>
            </a:avLst>
          </a:prstGeom>
          <a:solidFill>
            <a:srgbClr val="111A2C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320040" y="4709160"/>
            <a:ext cx="91440" cy="1508760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94360" y="4773168"/>
            <a:ext cx="7772400" cy="9601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800" b="1">
                <a:solidFill>
                  <a:srgbClr val="F8FAFC"/>
                </a:solidFill>
                <a:latin typeface="Calibri"/>
              </a:rPr>
              <a:t>11,078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52160" y="4937760"/>
            <a:ext cx="576072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1">
                <a:solidFill>
                  <a:srgbClr val="E2E8F0"/>
                </a:solidFill>
                <a:latin typeface="Calibri"/>
              </a:rPr>
              <a:t>working satellites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52160" y="5394960"/>
            <a:ext cx="576072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94A3B8"/>
                </a:solidFill>
                <a:latin typeface="Calibri"/>
              </a:rPr>
              <a:t>KeepTrack, 2 Sep 2026  ·  muskroadmaps.com data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2f6b429acb15acd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17079" y="0"/>
            <a:ext cx="5074920" cy="6858000"/>
          </a:xfrm>
          <a:prstGeom prst="rect">
            <a:avLst/>
          </a:prstGeom>
          <a:solidFill>
            <a:srgbClr val="0B1220">
              <a:alpha val="8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117079" y="0"/>
            <a:ext cx="91440" cy="6858000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406640" y="777240"/>
            <a:ext cx="2011680" cy="347472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406640" y="777240"/>
            <a:ext cx="73152" cy="34747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534656" y="777240"/>
            <a:ext cx="184708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Next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06640" y="1325880"/>
            <a:ext cx="438912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3200" b="1">
                <a:solidFill>
                  <a:srgbClr val="F8FAFC"/>
                </a:solidFill>
                <a:latin typeface="Calibri"/>
              </a:rPr>
              <a:t>Connect · next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06640" y="2331720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406640" y="2331720"/>
            <a:ext cx="73152" cy="89611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35240" y="2331720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Starlink v3 — more bits per satellite, cheaper rural internet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06640" y="3355848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406640" y="3355848"/>
            <a:ext cx="73152" cy="89611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635240" y="3355848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Polar coverage — no dead zones at the map's edge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406640" y="4379976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406640" y="4379976"/>
            <a:ext cx="73152" cy="89611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635240" y="4379976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Internet to Mars — the same network the ships will use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4320" y="6263640"/>
            <a:ext cx="6583680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U.S. Space Force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eaee085274b6aa4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3794760"/>
            <a:ext cx="12191999" cy="3063240"/>
          </a:xfrm>
          <a:prstGeom prst="rect">
            <a:avLst/>
          </a:prstGeom>
          <a:solidFill>
            <a:srgbClr val="0B1220">
              <a:alpha val="7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11480" y="3858768"/>
            <a:ext cx="3108960" cy="347472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11480" y="3858768"/>
            <a:ext cx="73152" cy="34747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39496" y="3858768"/>
            <a:ext cx="294436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Reach &amp; integration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4279392"/>
            <a:ext cx="11338560" cy="9601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800" b="1">
                <a:solidFill>
                  <a:srgbClr val="F8FAFC"/>
                </a:solidFill>
                <a:latin typeface="Calibri"/>
              </a:rPr>
              <a:t>Launch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5239512"/>
            <a:ext cx="11155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0">
                <a:solidFill>
                  <a:srgbClr val="E2E8F0"/>
                </a:solidFill>
                <a:latin typeface="Calibri"/>
              </a:rPr>
              <a:t>Reusable heavy-lift at commodity $/kg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6032" y="6565392"/>
            <a:ext cx="11753087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Steve Jurvetson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e6a16f03599281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57999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071359" y="0"/>
            <a:ext cx="5120639" cy="6858000"/>
          </a:xfrm>
          <a:prstGeom prst="rect">
            <a:avLst/>
          </a:prstGeom>
          <a:solidFill>
            <a:srgbClr val="0B1220">
              <a:alpha val="2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65760" y="256032"/>
            <a:ext cx="320040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65760" y="256032"/>
            <a:ext cx="73152" cy="329184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93776" y="256032"/>
            <a:ext cx="303580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Reach &amp; integration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58368"/>
            <a:ext cx="65836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8FAFC"/>
                </a:solidFill>
                <a:latin typeface="Calibri"/>
              </a:rPr>
              <a:t>Launch · vision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60920" y="1097280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360920" y="1097280"/>
            <a:ext cx="82296" cy="1572768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562088" y="1170432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38BDF8"/>
                </a:solidFill>
                <a:latin typeface="Calibri"/>
              </a:rPr>
              <a:t>VISION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62088" y="1426464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Reusable heavy-lift at commodity $/kg. Drive $/kg to LEO low enough that launch cadence becomes a scheduling problem, not a budget problem — enabling constellation deploy, refueling, and Mars cargo as downstream.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60920" y="2761488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7360920" y="2761488"/>
            <a:ext cx="82296" cy="1572768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562088" y="2834640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38BDF8"/>
                </a:solidFill>
                <a:latin typeface="Calibri"/>
              </a:rPr>
              <a:t>NOW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62088" y="3090672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Falcon 9/Heavy dominate commercial launch; Starship test program at Starbase.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60920" y="4425696"/>
            <a:ext cx="4480560" cy="1572768"/>
          </a:xfrm>
          <a:prstGeom prst="roundRect">
            <a:avLst>
              <a:gd name="adj" fmla="val 15000"/>
            </a:avLst>
          </a:prstGeom>
          <a:solidFill>
            <a:srgbClr val="111A2C">
              <a:alpha val="9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360920" y="4425696"/>
            <a:ext cx="82296" cy="1572768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562088" y="4498848"/>
            <a:ext cx="416052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38BDF8"/>
                </a:solidFill>
                <a:latin typeface="Calibri"/>
              </a:rPr>
              <a:t>END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62088" y="4754880"/>
            <a:ext cx="4160520" cy="11521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E2E8F0"/>
                </a:solidFill>
                <a:latin typeface="Calibri"/>
              </a:rPr>
              <a:t>Make life multiplanetary — Mars settlement; Starship as the planet-hopper.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5760" y="6263640"/>
            <a:ext cx="6583680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Steve Jurvetson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growth-launc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760" y="6291072"/>
            <a:ext cx="11430000" cy="23774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900" b="0" u="sng">
                <a:solidFill>
                  <a:srgbClr val="94A3B8"/>
                </a:solidFill>
                <a:latin typeface="Calibri"/>
                <a:hlinkClick r:id="rId3"/>
              </a:rPr>
              <a:t>KeepTrack · GCAT catalog · 2 Sep 2026. 2026 is year-to-date.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164592"/>
            <a:ext cx="91440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8FAFC"/>
                </a:solidFill>
                <a:latin typeface="Calibri"/>
              </a:rPr>
              <a:t>Launch · factories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26880" y="201168"/>
            <a:ext cx="246888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326880" y="201168"/>
            <a:ext cx="73152" cy="329184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454896" y="201168"/>
            <a:ext cx="230428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Launch</a:t>
            </a:r>
          </a:p>
        </p:txBody>
      </p:sp>
      <p:pic>
        <p:nvPicPr>
          <p:cNvPr id="8" name="Picture 7" descr="bbf7bb804c0bf0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77240"/>
            <a:ext cx="5675375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040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29768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Starbase · Boca Chica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768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Lars Plougmann</a:t>
            </a:r>
          </a:p>
        </p:txBody>
      </p:sp>
      <p:pic>
        <p:nvPicPr>
          <p:cNvPr id="12" name="Picture 11" descr="e240c2b6b160e5df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583" y="777240"/>
            <a:ext cx="5675375" cy="507492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96583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06311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Starbase launch site ·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6311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5"/>
              </a:rPr>
              <a:t>Wikimedia Commons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164592"/>
            <a:ext cx="91440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8FAFC"/>
                </a:solidFill>
                <a:latin typeface="Calibri"/>
              </a:rPr>
              <a:t>Launch · products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26880" y="201168"/>
            <a:ext cx="246888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326880" y="201168"/>
            <a:ext cx="73152" cy="329184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454896" y="201168"/>
            <a:ext cx="230428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Launch</a:t>
            </a:r>
          </a:p>
        </p:txBody>
      </p:sp>
      <p:pic>
        <p:nvPicPr>
          <p:cNvPr id="8" name="Picture 7" descr="da9931a1c608f9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77240"/>
            <a:ext cx="5675375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040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29768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Falcon Heavy · LC-39A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768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NASA</a:t>
            </a:r>
          </a:p>
        </p:txBody>
      </p:sp>
      <p:pic>
        <p:nvPicPr>
          <p:cNvPr id="12" name="Picture 11" descr="5371d4c95519fbb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583" y="777240"/>
            <a:ext cx="5675375" cy="507492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96583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06311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Crew Dragon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6311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NASA / SpaceX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ebf2667adacbe8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17079" y="0"/>
            <a:ext cx="5074920" cy="6858000"/>
          </a:xfrm>
          <a:prstGeom prst="rect">
            <a:avLst/>
          </a:prstGeom>
          <a:solidFill>
            <a:srgbClr val="0B1220">
              <a:alpha val="8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117079" y="0"/>
            <a:ext cx="91440" cy="6858000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406640" y="777240"/>
            <a:ext cx="2011680" cy="347472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406640" y="777240"/>
            <a:ext cx="73152" cy="34747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534656" y="777240"/>
            <a:ext cx="184708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Next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06640" y="1325880"/>
            <a:ext cx="438912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3200" b="1">
                <a:solidFill>
                  <a:srgbClr val="F8FAFC"/>
                </a:solidFill>
                <a:latin typeface="Calibri"/>
              </a:rPr>
              <a:t>Launch · next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06640" y="2331720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406640" y="2331720"/>
            <a:ext cx="73152" cy="89611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35240" y="2331720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Orbital refueling — tankers so Starship can leave Earth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06640" y="3355848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406640" y="3355848"/>
            <a:ext cx="73152" cy="89611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635240" y="3355848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Starship HLS Moon — land NASA crew on the surface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406640" y="4379976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406640" y="4379976"/>
            <a:ext cx="73152" cy="89611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635240" y="4379976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Life multiplanetary — a second place humans can live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4320" y="6263640"/>
            <a:ext cx="6583680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Steve Jurvetson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146304"/>
            <a:ext cx="1143000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8FAFC"/>
                </a:solidFill>
                <a:latin typeface="Calibri"/>
              </a:rPr>
              <a:t>It is one system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530352"/>
            <a:ext cx="114300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94A3B8"/>
                </a:solidFill>
                <a:latin typeface="Calibri"/>
              </a:rPr>
              <a:t>Cars, robots, energy, launch, and neural lean on each other.</a:t>
            </a:r>
          </a:p>
        </p:txBody>
      </p:sp>
      <p:pic>
        <p:nvPicPr>
          <p:cNvPr id="6" name="Picture 5" descr="stack_kick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822960"/>
            <a:ext cx="11475720" cy="777240"/>
          </a:xfrm>
          <a:prstGeom prst="rect">
            <a:avLst/>
          </a:prstGeom>
        </p:spPr>
      </p:pic>
      <p:pic>
        <p:nvPicPr>
          <p:cNvPr id="7" name="Picture 6" descr="2eb964e5547e098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1737360"/>
            <a:ext cx="3777487" cy="2057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0040" y="3813048"/>
            <a:ext cx="3777487" cy="1828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E2E8F0"/>
                </a:solidFill>
                <a:latin typeface="Calibri"/>
              </a:rPr>
              <a:t>Starbase · Boca Chica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" y="3995928"/>
            <a:ext cx="3777487" cy="14630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4"/>
              </a:rPr>
              <a:t>SpaceFrom.Space</a:t>
            </a:r>
          </a:p>
        </p:txBody>
      </p:sp>
      <p:pic>
        <p:nvPicPr>
          <p:cNvPr id="10" name="Picture 9" descr="db7cb9139d4f389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7255" y="1737360"/>
            <a:ext cx="3777487" cy="2057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07255" y="3813048"/>
            <a:ext cx="3777487" cy="1828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E2E8F0"/>
                </a:solidFill>
                <a:latin typeface="Calibri"/>
              </a:rPr>
              <a:t>Starbase · Boca Chica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07255" y="3995928"/>
            <a:ext cx="3777487" cy="14630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6"/>
              </a:rPr>
              <a:t>Mobilus In Mobili</a:t>
            </a:r>
          </a:p>
        </p:txBody>
      </p:sp>
      <p:pic>
        <p:nvPicPr>
          <p:cNvPr id="13" name="Picture 12" descr="6fcbdea6f586fcc3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4471" y="1737360"/>
            <a:ext cx="3777487" cy="20574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094471" y="3813048"/>
            <a:ext cx="3777487" cy="1828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E2E8F0"/>
                </a:solidFill>
                <a:latin typeface="Calibri"/>
              </a:rPr>
              <a:t>Optimus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94471" y="3995928"/>
            <a:ext cx="3777487" cy="14630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8"/>
              </a:rPr>
              <a:t>Steve Jurvetson</a:t>
            </a:r>
          </a:p>
        </p:txBody>
      </p:sp>
      <p:pic>
        <p:nvPicPr>
          <p:cNvPr id="16" name="Picture 15" descr="4a13d2cda8d72c49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040" y="4123944"/>
            <a:ext cx="3777487" cy="20574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20040" y="6199631"/>
            <a:ext cx="3777487" cy="1828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E2E8F0"/>
                </a:solidFill>
                <a:latin typeface="Calibri"/>
              </a:rPr>
              <a:t>SpaceX Hawthorne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" y="6382512"/>
            <a:ext cx="3777487" cy="14630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10"/>
              </a:rPr>
              <a:t>Steve Jurvetson</a:t>
            </a:r>
          </a:p>
        </p:txBody>
      </p:sp>
      <p:pic>
        <p:nvPicPr>
          <p:cNvPr id="19" name="Picture 18" descr="b298c43b9597b480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07255" y="4123944"/>
            <a:ext cx="3777487" cy="20574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207255" y="6199631"/>
            <a:ext cx="3777487" cy="1828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E2E8F0"/>
                </a:solidFill>
                <a:latin typeface="Calibri"/>
              </a:rPr>
              <a:t>Dragon · Hawthorne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07255" y="6382512"/>
            <a:ext cx="3777487" cy="14630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12"/>
              </a:rPr>
              <a:t>Steve Jurvetson</a:t>
            </a:r>
          </a:p>
        </p:txBody>
      </p:sp>
      <p:pic>
        <p:nvPicPr>
          <p:cNvPr id="22" name="Picture 21" descr="9da505cb7f247423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94471" y="4123944"/>
            <a:ext cx="3777487" cy="20574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094471" y="6199631"/>
            <a:ext cx="3777487" cy="1828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E2E8F0"/>
                </a:solidFill>
                <a:latin typeface="Calibri"/>
              </a:rPr>
              <a:t>TBM cutterhead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94471" y="6382512"/>
            <a:ext cx="3777487" cy="146304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14"/>
              </a:rPr>
              <a:t>Steve Jurvetson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4a14fed71fa5ff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4480560"/>
            <a:ext cx="12191999" cy="2377440"/>
          </a:xfrm>
          <a:prstGeom prst="rect">
            <a:avLst/>
          </a:prstGeom>
          <a:solidFill>
            <a:srgbClr val="0B1220">
              <a:alpha val="8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4709160"/>
            <a:ext cx="1124712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000" b="1">
                <a:solidFill>
                  <a:srgbClr val="F8FAFC"/>
                </a:solidFill>
                <a:latin typeface="Calibri"/>
              </a:rPr>
              <a:t>The factory is the product.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532120"/>
            <a:ext cx="1124712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E2E8F0"/>
                </a:solidFill>
                <a:latin typeface="Calibri"/>
              </a:rPr>
              <a:t>Every Giga is a copyable operating system.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943600"/>
            <a:ext cx="7315200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Larry D. Moore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65760" y="201168"/>
            <a:ext cx="329184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65760" y="201168"/>
            <a:ext cx="73152" cy="329184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93776" y="201168"/>
            <a:ext cx="312724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Ground &amp; motor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621792"/>
            <a:ext cx="11155680" cy="43891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8FAFC"/>
                </a:solidFill>
                <a:latin typeface="Calibri"/>
              </a:rPr>
              <a:t>Infra · now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170432"/>
            <a:ext cx="5577840" cy="3246120"/>
          </a:xfrm>
          <a:prstGeom prst="roundRect">
            <a:avLst>
              <a:gd name="adj" fmla="val 15000"/>
            </a:avLst>
          </a:prstGeom>
          <a:solidFill>
            <a:srgbClr val="111A2C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65760" y="1170432"/>
            <a:ext cx="82296" cy="3246120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1335024"/>
            <a:ext cx="50292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F59E0B"/>
                </a:solidFill>
                <a:latin typeface="Calibri"/>
              </a:rPr>
              <a:t>START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1965960"/>
            <a:ext cx="5029200" cy="7772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000" b="1">
                <a:solidFill>
                  <a:srgbClr val="F8FAFC"/>
                </a:solidFill>
                <a:latin typeface="Calibri"/>
              </a:rPr>
              <a:t>2016-12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278892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94A3B8"/>
                </a:solidFill>
                <a:latin typeface="Calibri"/>
              </a:rPr>
              <a:t>The Boring Company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70432"/>
            <a:ext cx="5577840" cy="3246120"/>
          </a:xfrm>
          <a:prstGeom prst="roundRect">
            <a:avLst>
              <a:gd name="adj" fmla="val 15000"/>
            </a:avLst>
          </a:prstGeom>
          <a:solidFill>
            <a:srgbClr val="111A2C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217920" y="1170432"/>
            <a:ext cx="82296" cy="3246120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92240" y="1335024"/>
            <a:ext cx="50292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F59E0B"/>
                </a:solidFill>
                <a:latin typeface="Calibri"/>
              </a:rPr>
              <a:t>NOW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1874519"/>
            <a:ext cx="5029200" cy="2194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E2E8F0"/>
                </a:solidFill>
                <a:latin typeface="Calibri"/>
              </a:rPr>
              <a:t>Vegas Convention Loop operational; Prufrock TBM iterations.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65760" y="4590288"/>
            <a:ext cx="11430000" cy="1444752"/>
          </a:xfrm>
          <a:prstGeom prst="roundRect">
            <a:avLst>
              <a:gd name="adj" fmla="val 15000"/>
            </a:avLst>
          </a:prstGeom>
          <a:solidFill>
            <a:srgbClr val="111A2C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365760" y="4590288"/>
            <a:ext cx="82296" cy="14447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40080" y="4718304"/>
            <a:ext cx="1097280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F59E0B"/>
                </a:solidFill>
                <a:latin typeface="Calibri"/>
              </a:rPr>
              <a:t>WHY IT MATTERS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5029200"/>
            <a:ext cx="10972800" cy="7315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200" b="1">
                <a:solidFill>
                  <a:srgbClr val="F8FAFC"/>
                </a:solidFill>
                <a:latin typeface="Calibri"/>
              </a:rPr>
              <a:t>Cheaper meters so cities can tunnel.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2e509c102ea2ea1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7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1097280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800" b="1">
                <a:solidFill>
                  <a:srgbClr val="F8FAFC"/>
                </a:solidFill>
                <a:latin typeface="Calibri"/>
              </a:rPr>
              <a:t>Follow the stack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880360"/>
            <a:ext cx="109728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0">
                <a:solidFill>
                  <a:srgbClr val="38BDF8"/>
                </a:solidFill>
                <a:latin typeface="Calibri"/>
              </a:rPr>
              <a:t>muskroadmaps.com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657600"/>
            <a:ext cx="3520440" cy="1325880"/>
          </a:xfrm>
          <a:prstGeom prst="roundRect">
            <a:avLst>
              <a:gd name="adj" fmla="val 15000"/>
            </a:avLst>
          </a:prstGeom>
          <a:solidFill>
            <a:srgbClr val="111A2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48640" y="3657600"/>
            <a:ext cx="3520440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49808" y="3840480"/>
            <a:ext cx="31546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1">
                <a:solidFill>
                  <a:srgbClr val="F8FAFC"/>
                </a:solidFill>
                <a:latin typeface="Calibri"/>
              </a:rPr>
              <a:t>Map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9808" y="4297680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94A3B8"/>
                </a:solidFill>
                <a:latin typeface="Calibri"/>
              </a:rPr>
              <a:t>sites as one system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97679" y="3657600"/>
            <a:ext cx="3520440" cy="1325880"/>
          </a:xfrm>
          <a:prstGeom prst="roundRect">
            <a:avLst>
              <a:gd name="adj" fmla="val 15000"/>
            </a:avLst>
          </a:prstGeom>
          <a:solidFill>
            <a:srgbClr val="111A2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297679" y="3657600"/>
            <a:ext cx="3520440" cy="73152"/>
          </a:xfrm>
          <a:prstGeom prst="rect">
            <a:avLst/>
          </a:prstGeom>
          <a:solidFill>
            <a:srgbClr val="A78BFA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498847" y="3840480"/>
            <a:ext cx="31546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1">
                <a:solidFill>
                  <a:srgbClr val="F8FAFC"/>
                </a:solidFill>
                <a:latin typeface="Calibri"/>
              </a:rPr>
              <a:t>Developments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8847" y="4297680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94A3B8"/>
                </a:solidFill>
                <a:latin typeface="Calibri"/>
              </a:rPr>
              <a:t>what moved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46719" y="3657600"/>
            <a:ext cx="3520440" cy="1325880"/>
          </a:xfrm>
          <a:prstGeom prst="roundRect">
            <a:avLst>
              <a:gd name="adj" fmla="val 15000"/>
            </a:avLst>
          </a:prstGeom>
          <a:solidFill>
            <a:srgbClr val="111A2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8046719" y="3657600"/>
            <a:ext cx="3520440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247888" y="3840480"/>
            <a:ext cx="31546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000" b="1">
                <a:solidFill>
                  <a:srgbClr val="F8FAFC"/>
                </a:solidFill>
                <a:latin typeface="Calibri"/>
              </a:rPr>
              <a:t>October 2026 journal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47888" y="4297680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94A3B8"/>
                </a:solidFill>
                <a:latin typeface="Calibri"/>
              </a:rPr>
              <a:t>field notes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5212080"/>
            <a:ext cx="109728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94A3B8"/>
                </a:solidFill>
                <a:latin typeface="Calibri"/>
              </a:rPr>
              <a:t>Harry (The Hague) &amp; Bernard de Groot (Deventer) · TU Delft EEs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38BDF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91440"/>
          </a:xfrm>
          <a:prstGeom prst="rect">
            <a:avLst/>
          </a:prstGeom>
          <a:solidFill>
            <a:srgbClr val="94A3B8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11480" y="228600"/>
            <a:ext cx="1097280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8FAFC"/>
                </a:solidFill>
                <a:latin typeface="Calibri"/>
              </a:rPr>
              <a:t>Photo credits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85800"/>
            <a:ext cx="1133856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94A3B8"/>
                </a:solidFill>
                <a:latin typeface="Calibri"/>
              </a:rPr>
              <a:t>Full list: CREDITS.md  ·  Wikimedia, NASA (public domain), official company stills, muskroadmaps.com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1097280"/>
            <a:ext cx="5669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2"/>
              </a:rPr>
              <a:t>Steve Jurvetson</a:t>
            </a:r>
            <a:r>
              <a:rPr sz="900">
                <a:solidFill>
                  <a:srgbClr val="E2E8F0"/>
                </a:solidFill>
                <a:latin typeface="Calibri"/>
              </a:rPr>
              <a:t> — Loop station · Vegas; Prufrock TBM; Boring Company TBM; Giga Nevada · construction; N1 impla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1444752"/>
            <a:ext cx="5669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3"/>
              </a:rPr>
              <a:t>Wikimedia Commons</a:t>
            </a:r>
            <a:r>
              <a:rPr sz="900">
                <a:solidFill>
                  <a:srgbClr val="E2E8F0"/>
                </a:solidFill>
                <a:latin typeface="Calibri"/>
              </a:rPr>
              <a:t> — Optimus; Giga Berlin · Grünheide; Giga Nevada · Sparks; Powerwall 3; Starbase launch site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1792224"/>
            <a:ext cx="5669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4"/>
              </a:rPr>
              <a:t>The Boring Company</a:t>
            </a:r>
            <a:r>
              <a:rPr sz="900">
                <a:solidFill>
                  <a:srgbClr val="E2E8F0"/>
                </a:solidFill>
                <a:latin typeface="Calibri"/>
              </a:rPr>
              <a:t> — Vegas Convention Loop; Loop tunnel; Tesla in Loop tunnel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2139696"/>
            <a:ext cx="5669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5"/>
              </a:rPr>
              <a:t>Wikideas1</a:t>
            </a:r>
            <a:r>
              <a:rPr sz="900">
                <a:solidFill>
                  <a:srgbClr val="E2E8F0"/>
                </a:solidFill>
                <a:latin typeface="Calibri"/>
              </a:rPr>
              <a:t> — Megapack; Megapack + solar; Starlink terminal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2487168"/>
            <a:ext cx="5669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6"/>
              </a:rPr>
              <a:t>China News Service</a:t>
            </a:r>
            <a:r>
              <a:rPr sz="900">
                <a:solidFill>
                  <a:srgbClr val="E2E8F0"/>
                </a:solidFill>
                <a:latin typeface="Calibri"/>
              </a:rPr>
              <a:t> — Giga Shanghai; Giga Shanghai · night; Giga Shanghai · line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" y="2834639"/>
            <a:ext cx="5669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7"/>
              </a:rPr>
              <a:t>Runner1928</a:t>
            </a:r>
            <a:r>
              <a:rPr sz="900">
                <a:solidFill>
                  <a:srgbClr val="E2E8F0"/>
                </a:solidFill>
                <a:latin typeface="Calibri"/>
              </a:rPr>
              <a:t> — X HQ · staircase; X HQ · roof terrace; X HQ · roof skyline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" y="3182111"/>
            <a:ext cx="5669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8"/>
              </a:rPr>
              <a:t>Gabeincal</a:t>
            </a:r>
            <a:r>
              <a:rPr sz="900">
                <a:solidFill>
                  <a:srgbClr val="E2E8F0"/>
                </a:solidFill>
                <a:latin typeface="Calibri"/>
              </a:rPr>
              <a:t> — Giga Press · Fremont; Giga Press foundations · Texas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3529583"/>
            <a:ext cx="5669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9"/>
              </a:rPr>
              <a:t>Larry D. Moore</a:t>
            </a:r>
            <a:r>
              <a:rPr sz="900">
                <a:solidFill>
                  <a:srgbClr val="E2E8F0"/>
                </a:solidFill>
                <a:latin typeface="Calibri"/>
              </a:rPr>
              <a:t> — Giga Texas · 2021; Giga Texas · Austin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" y="3877055"/>
            <a:ext cx="5669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10"/>
              </a:rPr>
              <a:t>Neuralink</a:t>
            </a:r>
            <a:r>
              <a:rPr sz="900">
                <a:solidFill>
                  <a:srgbClr val="E2E8F0"/>
                </a:solidFill>
                <a:latin typeface="Calibri"/>
              </a:rPr>
              <a:t> — Neuralink hardware; Telepathy clinical program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" y="4224527"/>
            <a:ext cx="5669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11"/>
              </a:rPr>
              <a:t>xAI</a:t>
            </a:r>
            <a:r>
              <a:rPr sz="900">
                <a:solidFill>
                  <a:srgbClr val="E2E8F0"/>
                </a:solidFill>
                <a:latin typeface="Calibri"/>
              </a:rPr>
              <a:t> — Colossus campus · Memphis; Grok DeepSearch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1480" y="4571999"/>
            <a:ext cx="5669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12"/>
              </a:rPr>
              <a:t>SpaceX</a:t>
            </a:r>
            <a:r>
              <a:rPr sz="900">
                <a:solidFill>
                  <a:srgbClr val="E2E8F0"/>
                </a:solidFill>
                <a:latin typeface="Calibri"/>
              </a:rPr>
              <a:t> — Starlink mission; Starship · Mechazilla catch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" y="4919471"/>
            <a:ext cx="5669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13"/>
              </a:rPr>
              <a:t>Oak Ridge National Laboratory</a:t>
            </a:r>
            <a:r>
              <a:rPr sz="900">
                <a:solidFill>
                  <a:srgbClr val="E2E8F0"/>
                </a:solidFill>
                <a:latin typeface="Calibri"/>
              </a:rPr>
              <a:t> — Li-ion cells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480" y="5266943"/>
            <a:ext cx="5669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14"/>
              </a:rPr>
              <a:t>Michael Wolf</a:t>
            </a:r>
            <a:r>
              <a:rPr sz="900">
                <a:solidFill>
                  <a:srgbClr val="E2E8F0"/>
                </a:solidFill>
                <a:latin typeface="Calibri"/>
              </a:rPr>
              <a:t> — Giga Berlin · Grünheide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5614415"/>
            <a:ext cx="5669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15"/>
              </a:rPr>
              <a:t>HaeB</a:t>
            </a:r>
            <a:r>
              <a:rPr sz="900">
                <a:solidFill>
                  <a:srgbClr val="E2E8F0"/>
                </a:solidFill>
                <a:latin typeface="Calibri"/>
              </a:rPr>
              <a:t> — Neuralink · Pioneer Building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" y="5961887"/>
            <a:ext cx="56692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16"/>
              </a:rPr>
              <a:t>Leijurv</a:t>
            </a:r>
            <a:r>
              <a:rPr sz="900">
                <a:solidFill>
                  <a:srgbClr val="E2E8F0"/>
                </a:solidFill>
                <a:latin typeface="Calibri"/>
              </a:rPr>
              <a:t> — Neuralink surgical robot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63640" y="1097280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17"/>
              </a:rPr>
              <a:t>dllu</a:t>
            </a:r>
            <a:r>
              <a:rPr sz="900">
                <a:solidFill>
                  <a:srgbClr val="E2E8F0"/>
                </a:solidFill>
                <a:latin typeface="Calibri"/>
              </a:rPr>
              <a:t> — Cybertruck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63640" y="1444752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18"/>
              </a:rPr>
              <a:t>Kevauto</a:t>
            </a:r>
            <a:r>
              <a:rPr sz="900">
                <a:solidFill>
                  <a:srgbClr val="E2E8F0"/>
                </a:solidFill>
                <a:latin typeface="Calibri"/>
              </a:rPr>
              <a:t> — Model 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63640" y="1792224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19"/>
              </a:rPr>
              <a:t>xAI / VulcanSphere</a:t>
            </a:r>
            <a:r>
              <a:rPr sz="900">
                <a:solidFill>
                  <a:srgbClr val="E2E8F0"/>
                </a:solidFill>
                <a:latin typeface="Calibri"/>
              </a:rPr>
              <a:t> — Grok 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63640" y="2139696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20"/>
              </a:rPr>
              <a:t>9yz</a:t>
            </a:r>
            <a:r>
              <a:rPr sz="900">
                <a:solidFill>
                  <a:srgbClr val="E2E8F0"/>
                </a:solidFill>
                <a:latin typeface="Calibri"/>
              </a:rPr>
              <a:t> — X HQ · 1355 Market St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63640" y="2487168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21"/>
              </a:rPr>
              <a:t>xAI / Grokipedia UI</a:t>
            </a:r>
            <a:r>
              <a:rPr sz="900">
                <a:solidFill>
                  <a:srgbClr val="E2E8F0"/>
                </a:solidFill>
                <a:latin typeface="Calibri"/>
              </a:rPr>
              <a:t> — Grokipedia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63640" y="2834639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22"/>
              </a:rPr>
              <a:t>X Corp.</a:t>
            </a:r>
            <a:r>
              <a:rPr sz="900">
                <a:solidFill>
                  <a:srgbClr val="E2E8F0"/>
                </a:solidFill>
                <a:latin typeface="Calibri"/>
              </a:rPr>
              <a:t> — X · sign-in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63640" y="3182111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23"/>
              </a:rPr>
              <a:t>Starlink</a:t>
            </a:r>
            <a:r>
              <a:rPr sz="900">
                <a:solidFill>
                  <a:srgbClr val="E2E8F0"/>
                </a:solidFill>
                <a:latin typeface="Calibri"/>
              </a:rPr>
              <a:t> — Starlink night sky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63640" y="3529583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24"/>
              </a:rPr>
              <a:t>M. Lewinsky</a:t>
            </a:r>
            <a:r>
              <a:rPr sz="900">
                <a:solidFill>
                  <a:srgbClr val="E2E8F0"/>
                </a:solidFill>
                <a:latin typeface="Calibri"/>
              </a:rPr>
              <a:t> — Starlink constellation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63640" y="3877055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25"/>
              </a:rPr>
              <a:t>U.S. Space Force</a:t>
            </a:r>
            <a:r>
              <a:rPr sz="900">
                <a:solidFill>
                  <a:srgbClr val="E2E8F0"/>
                </a:solidFill>
                <a:latin typeface="Calibri"/>
              </a:rPr>
              <a:t> — Starlink launch · Cape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63640" y="4224527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26"/>
              </a:rPr>
              <a:t>Lars Plougmann</a:t>
            </a:r>
            <a:r>
              <a:rPr sz="900">
                <a:solidFill>
                  <a:srgbClr val="E2E8F0"/>
                </a:solidFill>
                <a:latin typeface="Calibri"/>
              </a:rPr>
              <a:t> — Starbase · Boca Chica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263640" y="4571999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27"/>
              </a:rPr>
              <a:t>NASA</a:t>
            </a:r>
            <a:r>
              <a:rPr sz="900">
                <a:solidFill>
                  <a:srgbClr val="E2E8F0"/>
                </a:solidFill>
                <a:latin typeface="Calibri"/>
              </a:rPr>
              <a:t> — Falcon Heavy · LC-39A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63640" y="4919471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27"/>
              </a:rPr>
              <a:t>NASA / SpaceX</a:t>
            </a:r>
            <a:r>
              <a:rPr sz="900">
                <a:solidFill>
                  <a:srgbClr val="E2E8F0"/>
                </a:solidFill>
                <a:latin typeface="Calibri"/>
              </a:rPr>
              <a:t> — Crew Dragon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263640" y="5266943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28"/>
              </a:rPr>
              <a:t>SpaceFrom.Space</a:t>
            </a:r>
            <a:r>
              <a:rPr sz="900">
                <a:solidFill>
                  <a:srgbClr val="E2E8F0"/>
                </a:solidFill>
                <a:latin typeface="Calibri"/>
              </a:rPr>
              <a:t> — Starbase · Boca Chica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63640" y="5614415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u="sng">
                <a:solidFill>
                  <a:srgbClr val="7A9AB8"/>
                </a:solidFill>
                <a:latin typeface="Calibri"/>
                <a:hlinkClick r:id="rId29"/>
              </a:rPr>
              <a:t>Mobilus In Mobili</a:t>
            </a:r>
            <a:r>
              <a:rPr sz="900">
                <a:solidFill>
                  <a:srgbClr val="E2E8F0"/>
                </a:solidFill>
                <a:latin typeface="Calibri"/>
              </a:rPr>
              <a:t> — Starbase · Boca Chica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11480" y="6320790"/>
            <a:ext cx="1133856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0" dirty="0">
                <a:solidFill>
                  <a:srgbClr val="94A3B8"/>
                </a:solidFill>
                <a:latin typeface="Calibri"/>
              </a:rPr>
              <a:t>Not affiliated with Elon Musk or his companies. Unknown figures shown as — or ~. Updated from public sources, 26 Aug 2026.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164592"/>
            <a:ext cx="91440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8FAFC"/>
                </a:solidFill>
                <a:latin typeface="Calibri"/>
              </a:rPr>
              <a:t>Infra · factories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26880" y="201168"/>
            <a:ext cx="246888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326880" y="201168"/>
            <a:ext cx="73152" cy="329184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454896" y="201168"/>
            <a:ext cx="230428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Infra</a:t>
            </a:r>
          </a:p>
        </p:txBody>
      </p:sp>
      <p:pic>
        <p:nvPicPr>
          <p:cNvPr id="8" name="Picture 7" descr="b0569f2404207c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77240"/>
            <a:ext cx="5675375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040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29768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Loop station · Vegas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768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Steve Jurvetson</a:t>
            </a:r>
          </a:p>
        </p:txBody>
      </p:sp>
      <p:pic>
        <p:nvPicPr>
          <p:cNvPr id="12" name="Picture 11" descr="4599898a0b01a5a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583" y="777240"/>
            <a:ext cx="5675375" cy="507492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96583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06311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Loop tunnel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6311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5"/>
              </a:rPr>
              <a:t>The Boring Company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164592"/>
            <a:ext cx="91440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8FAFC"/>
                </a:solidFill>
                <a:latin typeface="Calibri"/>
              </a:rPr>
              <a:t>Infra · products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26880" y="201168"/>
            <a:ext cx="2468880" cy="329184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326880" y="201168"/>
            <a:ext cx="73152" cy="329184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454896" y="201168"/>
            <a:ext cx="2304288" cy="329184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Infra</a:t>
            </a:r>
          </a:p>
        </p:txBody>
      </p:sp>
      <p:pic>
        <p:nvPicPr>
          <p:cNvPr id="8" name="Picture 7" descr="80b1df2b0ff149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777240"/>
            <a:ext cx="5675375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0040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29768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Prufrock TBM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768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Steve Jurvetson</a:t>
            </a:r>
          </a:p>
        </p:txBody>
      </p:sp>
      <p:pic>
        <p:nvPicPr>
          <p:cNvPr id="12" name="Picture 11" descr="3ac780876dfa917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583" y="777240"/>
            <a:ext cx="5675375" cy="507492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96583" y="5349240"/>
            <a:ext cx="5675375" cy="502920"/>
          </a:xfrm>
          <a:prstGeom prst="rect">
            <a:avLst/>
          </a:prstGeom>
          <a:solidFill>
            <a:srgbClr val="0B1220">
              <a:alpha val="7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306311" y="5376671"/>
            <a:ext cx="5492495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F8FAFC"/>
                </a:solidFill>
                <a:latin typeface="Calibri"/>
              </a:rPr>
              <a:t>Boring Company TBM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6311" y="5614416"/>
            <a:ext cx="5492495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5"/>
              </a:rPr>
              <a:t>Steve Jurvetson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B1220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e2ba9952f346dee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17079" y="0"/>
            <a:ext cx="5074920" cy="6858000"/>
          </a:xfrm>
          <a:prstGeom prst="rect">
            <a:avLst/>
          </a:prstGeom>
          <a:solidFill>
            <a:srgbClr val="0B1220">
              <a:alpha val="8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117079" y="0"/>
            <a:ext cx="91440" cy="6858000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406640" y="777240"/>
            <a:ext cx="2011680" cy="347472"/>
          </a:xfrm>
          <a:prstGeom prst="roundRect">
            <a:avLst>
              <a:gd name="adj" fmla="val 15000"/>
            </a:avLst>
          </a:prstGeom>
          <a:solidFill>
            <a:srgbClr val="151F33">
              <a:alpha val="9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406640" y="777240"/>
            <a:ext cx="73152" cy="34747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534656" y="777240"/>
            <a:ext cx="1847088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300" b="1">
                <a:solidFill>
                  <a:srgbClr val="F8FAFC"/>
                </a:solidFill>
                <a:latin typeface="Calibri"/>
              </a:rPr>
              <a:t>Next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06640" y="1325880"/>
            <a:ext cx="438912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3200" b="1">
                <a:solidFill>
                  <a:srgbClr val="F8FAFC"/>
                </a:solidFill>
                <a:latin typeface="Calibri"/>
              </a:rPr>
              <a:t>Infra · next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06640" y="2331720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406640" y="2331720"/>
            <a:ext cx="73152" cy="89611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35240" y="2331720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Prufrock-4 — cheaper meters, so cities can actually tunnel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06640" y="3355848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406640" y="3355848"/>
            <a:ext cx="73152" cy="89611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635240" y="3355848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Vegas Loop expansion — more stations, less surface traffic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406640" y="4379976"/>
            <a:ext cx="4297680" cy="896112"/>
          </a:xfrm>
          <a:prstGeom prst="roundRect">
            <a:avLst>
              <a:gd name="adj" fmla="val 15000"/>
            </a:avLst>
          </a:prstGeom>
          <a:solidFill>
            <a:srgbClr val="0F1A2E">
              <a:alpha val="8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406640" y="4379976"/>
            <a:ext cx="73152" cy="89611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635240" y="4379976"/>
            <a:ext cx="3977639" cy="89611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600" b="1">
                <a:solidFill>
                  <a:srgbClr val="F8FAFC"/>
                </a:solidFill>
                <a:latin typeface="Calibri"/>
              </a:rPr>
              <a:t>3D urban transport — a second street grid underground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4160520"/>
            <a:ext cx="6400800" cy="10972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7200" b="1">
                <a:solidFill>
                  <a:srgbClr val="F59E0B"/>
                </a:solidFill>
                <a:latin typeface="Calibri"/>
              </a:rPr>
              <a:t>10×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" y="5212080"/>
            <a:ext cx="640080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F8FAFC"/>
                </a:solidFill>
                <a:latin typeface="Calibri"/>
              </a:rPr>
              <a:t>GOAL  ·  tunneling cost reduction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1480" y="5532120"/>
            <a:ext cx="640080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94A3B8"/>
                </a:solidFill>
                <a:latin typeface="Calibri"/>
              </a:rPr>
              <a:t>Stated goal, not a measured KPI  ·  muskroadmaps.com, 26 Aug 2026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6263640"/>
            <a:ext cx="6583680" cy="20116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600" b="0" u="sng">
                <a:solidFill>
                  <a:srgbClr val="7A9AB8"/>
                </a:solidFill>
                <a:latin typeface="Calibri"/>
                <a:hlinkClick r:id="rId3"/>
              </a:rPr>
              <a:t>The Boring Company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6784848"/>
            <a:ext cx="12191999" cy="73152"/>
          </a:xfrm>
          <a:prstGeom prst="rect">
            <a:avLst/>
          </a:prstGeom>
          <a:solidFill>
            <a:srgbClr val="F59E0B">
              <a:alpha val="10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256032" y="6565392"/>
            <a:ext cx="731520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64748B"/>
                </a:solidFill>
                <a:latin typeface="Calibri"/>
              </a:rPr>
              <a:t>muskroadmaps.com  ·  not affiliated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412480" y="6565392"/>
            <a:ext cx="3520440" cy="256032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64748B"/>
                </a:solidFill>
                <a:latin typeface="Calibri"/>
              </a:rPr>
              <a:t>engineering, not politics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2788</Words>
  <Application>Microsoft Macintosh PowerPoint</Application>
  <PresentationFormat>Breedbeeld</PresentationFormat>
  <Paragraphs>526</Paragraphs>
  <Slides>61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61</vt:i4>
      </vt:variant>
    </vt:vector>
  </HeadingPairs>
  <TitlesOfParts>
    <vt:vector size="64" baseType="lpstr">
      <vt:lpstr>Arial</vt:lpstr>
      <vt:lpstr>Calibri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Bernard de Groot</cp:lastModifiedBy>
  <cp:revision>4</cp:revision>
  <dcterms:created xsi:type="dcterms:W3CDTF">2013-01-27T09:14:16Z</dcterms:created>
  <dcterms:modified xsi:type="dcterms:W3CDTF">2026-09-02T16:15:06Z</dcterms:modified>
  <cp:category/>
</cp:coreProperties>
</file>